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1.xml" ContentType="application/vnd.openxmlformats-officedocument.drawingml.chart+xml"/>
  <Override PartName="/ppt/notesSlides/notesSlide91.xml" ContentType="application/vnd.openxmlformats-officedocument.presentationml.notesSlide+xml"/>
  <Override PartName="/ppt/charts/chart2.xml" ContentType="application/vnd.openxmlformats-officedocument.drawingml.chart+xml"/>
  <Override PartName="/ppt/notesSlides/notesSlide92.xml" ContentType="application/vnd.openxmlformats-officedocument.presentationml.notesSlide+xml"/>
  <Override PartName="/ppt/charts/chart3.xml" ContentType="application/vnd.openxmlformats-officedocument.drawingml.chart+xml"/>
  <Override PartName="/ppt/notesSlides/notesSlide93.xml" ContentType="application/vnd.openxmlformats-officedocument.presentationml.notesSlide+xml"/>
  <Override PartName="/ppt/charts/chart4.xml" ContentType="application/vnd.openxmlformats-officedocument.drawingml.chart+xml"/>
  <Override PartName="/ppt/notesSlides/notesSlide94.xml" ContentType="application/vnd.openxmlformats-officedocument.presentationml.notesSlide+xml"/>
  <Override PartName="/ppt/charts/chart5.xml" ContentType="application/vnd.openxmlformats-officedocument.drawingml.chart+xml"/>
  <Override PartName="/ppt/notesSlides/notesSlide95.xml" ContentType="application/vnd.openxmlformats-officedocument.presentationml.notesSlide+xml"/>
  <Override PartName="/ppt/charts/chart6.xml" ContentType="application/vnd.openxmlformats-officedocument.drawingml.chart+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2" r:id="rId1"/>
  </p:sldMasterIdLst>
  <p:notesMasterIdLst>
    <p:notesMasterId r:id="rId116"/>
  </p:notesMasterIdLst>
  <p:handoutMasterIdLst>
    <p:handoutMasterId r:id="rId117"/>
  </p:handoutMasterIdLst>
  <p:sldIdLst>
    <p:sldId id="349" r:id="rId2"/>
    <p:sldId id="257" r:id="rId3"/>
    <p:sldId id="608" r:id="rId4"/>
    <p:sldId id="435" r:id="rId5"/>
    <p:sldId id="436" r:id="rId6"/>
    <p:sldId id="560" r:id="rId7"/>
    <p:sldId id="258" r:id="rId8"/>
    <p:sldId id="431" r:id="rId9"/>
    <p:sldId id="356" r:id="rId10"/>
    <p:sldId id="610" r:id="rId11"/>
    <p:sldId id="609" r:id="rId12"/>
    <p:sldId id="463" r:id="rId13"/>
    <p:sldId id="564" r:id="rId14"/>
    <p:sldId id="479" r:id="rId15"/>
    <p:sldId id="372" r:id="rId16"/>
    <p:sldId id="373" r:id="rId17"/>
    <p:sldId id="544" r:id="rId18"/>
    <p:sldId id="545" r:id="rId19"/>
    <p:sldId id="546" r:id="rId20"/>
    <p:sldId id="547" r:id="rId21"/>
    <p:sldId id="375" r:id="rId22"/>
    <p:sldId id="537" r:id="rId23"/>
    <p:sldId id="538" r:id="rId24"/>
    <p:sldId id="539" r:id="rId25"/>
    <p:sldId id="540" r:id="rId26"/>
    <p:sldId id="541" r:id="rId27"/>
    <p:sldId id="542" r:id="rId28"/>
    <p:sldId id="543" r:id="rId29"/>
    <p:sldId id="417" r:id="rId30"/>
    <p:sldId id="551" r:id="rId31"/>
    <p:sldId id="550" r:id="rId32"/>
    <p:sldId id="318" r:id="rId33"/>
    <p:sldId id="401" r:id="rId34"/>
    <p:sldId id="400" r:id="rId35"/>
    <p:sldId id="398" r:id="rId36"/>
    <p:sldId id="522" r:id="rId37"/>
    <p:sldId id="527" r:id="rId38"/>
    <p:sldId id="525" r:id="rId39"/>
    <p:sldId id="528" r:id="rId40"/>
    <p:sldId id="529" r:id="rId41"/>
    <p:sldId id="530" r:id="rId42"/>
    <p:sldId id="531" r:id="rId43"/>
    <p:sldId id="565" r:id="rId44"/>
    <p:sldId id="588" r:id="rId45"/>
    <p:sldId id="504" r:id="rId46"/>
    <p:sldId id="505" r:id="rId47"/>
    <p:sldId id="506" r:id="rId48"/>
    <p:sldId id="490" r:id="rId49"/>
    <p:sldId id="464" r:id="rId50"/>
    <p:sldId id="480" r:id="rId51"/>
    <p:sldId id="320" r:id="rId52"/>
    <p:sldId id="592" r:id="rId53"/>
    <p:sldId id="591" r:id="rId54"/>
    <p:sldId id="590" r:id="rId55"/>
    <p:sldId id="471" r:id="rId56"/>
    <p:sldId id="469" r:id="rId57"/>
    <p:sldId id="498" r:id="rId58"/>
    <p:sldId id="604" r:id="rId59"/>
    <p:sldId id="472" r:id="rId60"/>
    <p:sldId id="466" r:id="rId61"/>
    <p:sldId id="468" r:id="rId62"/>
    <p:sldId id="566" r:id="rId63"/>
    <p:sldId id="473" r:id="rId64"/>
    <p:sldId id="496" r:id="rId65"/>
    <p:sldId id="511" r:id="rId66"/>
    <p:sldId id="512" r:id="rId67"/>
    <p:sldId id="513" r:id="rId68"/>
    <p:sldId id="514" r:id="rId69"/>
    <p:sldId id="515" r:id="rId70"/>
    <p:sldId id="516" r:id="rId71"/>
    <p:sldId id="509" r:id="rId72"/>
    <p:sldId id="510" r:id="rId73"/>
    <p:sldId id="557" r:id="rId74"/>
    <p:sldId id="558" r:id="rId75"/>
    <p:sldId id="613" r:id="rId76"/>
    <p:sldId id="611" r:id="rId77"/>
    <p:sldId id="317" r:id="rId78"/>
    <p:sldId id="614" r:id="rId79"/>
    <p:sldId id="552" r:id="rId80"/>
    <p:sldId id="555" r:id="rId81"/>
    <p:sldId id="605" r:id="rId82"/>
    <p:sldId id="606" r:id="rId83"/>
    <p:sldId id="607" r:id="rId84"/>
    <p:sldId id="406" r:id="rId85"/>
    <p:sldId id="593" r:id="rId86"/>
    <p:sldId id="594" r:id="rId87"/>
    <p:sldId id="595" r:id="rId88"/>
    <p:sldId id="596" r:id="rId89"/>
    <p:sldId id="601" r:id="rId90"/>
    <p:sldId id="600" r:id="rId91"/>
    <p:sldId id="599" r:id="rId92"/>
    <p:sldId id="598" r:id="rId93"/>
    <p:sldId id="603" r:id="rId94"/>
    <p:sldId id="291" r:id="rId95"/>
    <p:sldId id="602" r:id="rId96"/>
    <p:sldId id="567" r:id="rId97"/>
    <p:sldId id="568" r:id="rId98"/>
    <p:sldId id="569" r:id="rId99"/>
    <p:sldId id="570" r:id="rId100"/>
    <p:sldId id="571" r:id="rId101"/>
    <p:sldId id="586" r:id="rId102"/>
    <p:sldId id="572" r:id="rId103"/>
    <p:sldId id="574" r:id="rId104"/>
    <p:sldId id="587" r:id="rId105"/>
    <p:sldId id="573" r:id="rId106"/>
    <p:sldId id="575" r:id="rId107"/>
    <p:sldId id="576" r:id="rId108"/>
    <p:sldId id="577" r:id="rId109"/>
    <p:sldId id="581" r:id="rId110"/>
    <p:sldId id="582" r:id="rId111"/>
    <p:sldId id="583" r:id="rId112"/>
    <p:sldId id="294" r:id="rId113"/>
    <p:sldId id="347" r:id="rId114"/>
    <p:sldId id="350" r:id="rId115"/>
  </p:sldIdLst>
  <p:sldSz cx="12192000" cy="6858000"/>
  <p:notesSz cx="6858000" cy="9144000"/>
  <p:embeddedFontLst>
    <p:embeddedFont>
      <p:font typeface="Arial Black" panose="020B0A04020102020204" pitchFamily="34" charset="0"/>
      <p:bold r:id="rId118"/>
    </p:embeddedFont>
    <p:embeddedFont>
      <p:font typeface="Bauhaus 93" panose="04030905020B02020C02" pitchFamily="82" charset="0"/>
      <p:regular r:id="rId119"/>
    </p:embeddedFont>
    <p:embeddedFont>
      <p:font typeface="Calibri" panose="020F0502020204030204" pitchFamily="34" charset="0"/>
      <p:regular r:id="rId120"/>
      <p:bold r:id="rId121"/>
      <p:italic r:id="rId122"/>
      <p:boldItalic r:id="rId123"/>
    </p:embeddedFont>
    <p:embeddedFont>
      <p:font typeface="Cambria" panose="02040503050406030204" pitchFamily="18" charset="0"/>
      <p:regular r:id="rId124"/>
      <p:bold r:id="rId125"/>
      <p:italic r:id="rId126"/>
      <p:boldItalic r:id="rId127"/>
    </p:embeddedFont>
    <p:embeddedFont>
      <p:font typeface="Rockwell" panose="02060603020205020403" pitchFamily="18" charset="0"/>
      <p:regular r:id="rId128"/>
      <p:bold r:id="rId129"/>
      <p:italic r:id="rId130"/>
      <p:boldItalic r:id="rId131"/>
    </p:embeddedFont>
    <p:embeddedFont>
      <p:font typeface="Rockwell Condensed" panose="02060603050405020104" pitchFamily="18" charset="0"/>
      <p:regular r:id="rId132"/>
      <p:bold r:id="rId1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100"/>
    <a:srgbClr val="5C4800"/>
    <a:srgbClr val="FF0000"/>
    <a:srgbClr val="004221"/>
    <a:srgbClr val="00B050"/>
    <a:srgbClr val="4C0000"/>
    <a:srgbClr val="7A0000"/>
    <a:srgbClr val="00CC00"/>
    <a:srgbClr val="525252"/>
    <a:srgbClr val="2A579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4" autoAdjust="0"/>
    <p:restoredTop sz="75524" autoAdjust="0"/>
  </p:normalViewPr>
  <p:slideViewPr>
    <p:cSldViewPr snapToGrid="0">
      <p:cViewPr>
        <p:scale>
          <a:sx n="50" d="100"/>
          <a:sy n="50" d="100"/>
        </p:scale>
        <p:origin x="1032" y="96"/>
      </p:cViewPr>
      <p:guideLst/>
    </p:cSldViewPr>
  </p:slideViewPr>
  <p:notesTextViewPr>
    <p:cViewPr>
      <p:scale>
        <a:sx n="125" d="100"/>
        <a:sy n="125" d="100"/>
      </p:scale>
      <p:origin x="0" y="0"/>
    </p:cViewPr>
  </p:notesTextViewPr>
  <p:sorterViewPr>
    <p:cViewPr>
      <p:scale>
        <a:sx n="118" d="100"/>
        <a:sy n="118" d="100"/>
      </p:scale>
      <p:origin x="0" y="0"/>
    </p:cViewPr>
  </p:sorterViewPr>
  <p:notesViewPr>
    <p:cSldViewPr snapToGrid="0">
      <p:cViewPr varScale="1">
        <p:scale>
          <a:sx n="64" d="100"/>
          <a:sy n="64" d="100"/>
        </p:scale>
        <p:origin x="155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Enabled Cache</c:v>
                </c:pt>
              </c:strCache>
            </c:strRef>
          </c:cat>
          <c:val>
            <c:numRef>
              <c:f>Sheet1!$B$2:$B$5</c:f>
              <c:numCache>
                <c:formatCode>General</c:formatCode>
                <c:ptCount val="4"/>
                <c:pt idx="0">
                  <c:v>10000</c:v>
                </c:pt>
                <c:pt idx="1">
                  <c:v>0</c:v>
                </c:pt>
                <c:pt idx="2">
                  <c:v>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Enabled Cache</c:v>
                </c:pt>
                <c:pt idx="1">
                  <c:v>Disabled Cache</c:v>
                </c:pt>
              </c:strCache>
            </c:strRef>
          </c:cat>
          <c:val>
            <c:numRef>
              <c:f>Sheet1!$B$2:$B$5</c:f>
              <c:numCache>
                <c:formatCode>General</c:formatCode>
                <c:ptCount val="4"/>
                <c:pt idx="0">
                  <c:v>10000</c:v>
                </c:pt>
                <c:pt idx="1">
                  <c:v>100000</c:v>
                </c:pt>
                <c:pt idx="2">
                  <c:v>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Enabled Cache</c:v>
                </c:pt>
                <c:pt idx="1">
                  <c:v>Disabled Cache</c:v>
                </c:pt>
                <c:pt idx="2">
                  <c:v>AllMemPro</c:v>
                </c:pt>
              </c:strCache>
            </c:strRef>
          </c:cat>
          <c:val>
            <c:numRef>
              <c:f>Sheet1!$B$2:$B$5</c:f>
              <c:numCache>
                <c:formatCode>General</c:formatCode>
                <c:ptCount val="4"/>
                <c:pt idx="0">
                  <c:v>10000</c:v>
                </c:pt>
                <c:pt idx="1">
                  <c:v>100000</c:v>
                </c:pt>
                <c:pt idx="2">
                  <c:v>500000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10AA8A-E207-44B6-88F2-7165C9DA91E1}" type="datetimeFigureOut">
              <a:rPr lang="en-US" smtClean="0"/>
              <a:t>5/14/2019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D4849-40F9-48F3-8D3B-B63962949E66}" type="slidenum">
              <a:rPr lang="en-US" smtClean="0"/>
              <a:t>‹#›</a:t>
            </a:fld>
            <a:endParaRPr lang="en-US"/>
          </a:p>
        </p:txBody>
      </p:sp>
    </p:spTree>
    <p:extLst>
      <p:ext uri="{BB962C8B-B14F-4D97-AF65-F5344CB8AC3E}">
        <p14:creationId xmlns:p14="http://schemas.microsoft.com/office/powerpoint/2010/main" val="3560938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24D62-BB11-4FEE-9412-F6314E37335B}" type="datetimeFigureOut">
              <a:rPr lang="en-US" smtClean="0"/>
              <a:t>5/14/2019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7BD26-44AD-408E-80C4-01708948344E}" type="slidenum">
              <a:rPr lang="en-US" smtClean="0"/>
              <a:t>‹#›</a:t>
            </a:fld>
            <a:endParaRPr lang="en-US"/>
          </a:p>
        </p:txBody>
      </p:sp>
    </p:spTree>
    <p:extLst>
      <p:ext uri="{BB962C8B-B14F-4D97-AF65-F5344CB8AC3E}">
        <p14:creationId xmlns:p14="http://schemas.microsoft.com/office/powerpoint/2010/main" val="320778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Igor! </a:t>
            </a:r>
            <a:endParaRPr lang="en-US" dirty="0">
              <a:effectLst/>
            </a:endParaRPr>
          </a:p>
          <a:p>
            <a:r>
              <a:rPr lang="en-US" sz="1200" kern="1200" dirty="0">
                <a:solidFill>
                  <a:schemeClr val="tx1"/>
                </a:solidFill>
                <a:effectLst/>
                <a:latin typeface="+mn-lt"/>
                <a:ea typeface="+mn-ea"/>
                <a:cs typeface="+mn-cs"/>
              </a:rPr>
              <a:t>Thanks for </a:t>
            </a:r>
            <a:r>
              <a:rPr lang="en-US" sz="1200" u="sng" kern="1200" dirty="0">
                <a:solidFill>
                  <a:schemeClr val="tx1"/>
                </a:solidFill>
                <a:effectLst/>
                <a:latin typeface="+mn-lt"/>
                <a:ea typeface="+mn-ea"/>
                <a:cs typeface="+mn-cs"/>
              </a:rPr>
              <a:t>coming! Today</a:t>
            </a:r>
            <a:r>
              <a:rPr lang="en-US" sz="1200" kern="1200" dirty="0">
                <a:solidFill>
                  <a:schemeClr val="tx1"/>
                </a:solidFill>
                <a:effectLst/>
                <a:latin typeface="+mn-lt"/>
                <a:ea typeface="+mn-ea"/>
                <a:cs typeface="+mn-cs"/>
              </a:rPr>
              <a:t> I’ll present you how some Windows components such as the Security Reference Monitor and the Object Manager can be attacked and how to prevent these kinds of attacks using my MemoryRanger.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1</a:t>
            </a:fld>
            <a:endParaRPr lang="en-US"/>
          </a:p>
        </p:txBody>
      </p:sp>
    </p:spTree>
    <p:extLst>
      <p:ext uri="{BB962C8B-B14F-4D97-AF65-F5344CB8AC3E}">
        <p14:creationId xmlns:p14="http://schemas.microsoft.com/office/powerpoint/2010/main" val="195163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create such a file in kernel mode he uses function ZwCreateFile. </a:t>
            </a:r>
            <a:endParaRPr lang="en-US" dirty="0">
              <a:effectLst/>
            </a:endParaRPr>
          </a:p>
          <a:p>
            <a:r>
              <a:rPr lang="en-US" sz="1200" kern="1200" dirty="0">
                <a:solidFill>
                  <a:schemeClr val="tx1"/>
                </a:solidFill>
                <a:effectLst/>
                <a:latin typeface="+mn-lt"/>
                <a:ea typeface="+mn-ea"/>
                <a:cs typeface="+mn-cs"/>
              </a:rPr>
              <a:t>It has 10 parameters, one of them is </a:t>
            </a:r>
            <a:r>
              <a:rPr lang="en-US" sz="1200" kern="1200" dirty="0" err="1">
                <a:solidFill>
                  <a:schemeClr val="tx1"/>
                </a:solidFill>
                <a:effectLst/>
                <a:latin typeface="+mn-lt"/>
                <a:ea typeface="+mn-ea"/>
                <a:cs typeface="+mn-cs"/>
              </a:rPr>
              <a:t>ShareAccess</a:t>
            </a:r>
            <a:r>
              <a:rPr lang="en-US" sz="1200" kern="1200" dirty="0">
                <a:solidFill>
                  <a:schemeClr val="tx1"/>
                </a:solidFill>
                <a:effectLst/>
                <a:latin typeface="+mn-lt"/>
                <a:ea typeface="+mn-ea"/>
                <a:cs typeface="+mn-cs"/>
              </a:rPr>
              <a: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a:t>
            </a:fld>
            <a:endParaRPr lang="en-US"/>
          </a:p>
        </p:txBody>
      </p:sp>
    </p:spTree>
    <p:extLst>
      <p:ext uri="{BB962C8B-B14F-4D97-AF65-F5344CB8AC3E}">
        <p14:creationId xmlns:p14="http://schemas.microsoft.com/office/powerpoint/2010/main" val="33615635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MemoryRanger fills this gap.</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100</a:t>
            </a:fld>
            <a:endParaRPr lang="en-US"/>
          </a:p>
        </p:txBody>
      </p:sp>
    </p:spTree>
    <p:extLst>
      <p:ext uri="{BB962C8B-B14F-4D97-AF65-F5344CB8AC3E}">
        <p14:creationId xmlns:p14="http://schemas.microsoft.com/office/powerpoint/2010/main" val="39914768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we have allocated data by the third-party drivers. Windows does not protect that memory.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101</a:t>
            </a:fld>
            <a:endParaRPr lang="en-US"/>
          </a:p>
        </p:txBody>
      </p:sp>
    </p:spTree>
    <p:extLst>
      <p:ext uri="{BB962C8B-B14F-4D97-AF65-F5344CB8AC3E}">
        <p14:creationId xmlns:p14="http://schemas.microsoft.com/office/powerpoint/2010/main" val="2036494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MemoryRanger can fill both these gaps as well.</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102</a:t>
            </a:fld>
            <a:endParaRPr lang="en-US"/>
          </a:p>
        </p:txBody>
      </p:sp>
    </p:spTree>
    <p:extLst>
      <p:ext uri="{BB962C8B-B14F-4D97-AF65-F5344CB8AC3E}">
        <p14:creationId xmlns:p14="http://schemas.microsoft.com/office/powerpoint/2010/main" val="2328506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move on to the </a:t>
            </a:r>
            <a:r>
              <a:rPr lang="en-US" sz="1200" u="sng" kern="1200" dirty="0">
                <a:solidFill>
                  <a:schemeClr val="tx1"/>
                </a:solidFill>
                <a:effectLst/>
                <a:latin typeface="+mn-lt"/>
                <a:ea typeface="+mn-ea"/>
                <a:cs typeface="+mn-cs"/>
              </a:rPr>
              <a:t>internal</a:t>
            </a:r>
            <a:r>
              <a:rPr lang="en-US" sz="1200" kern="1200" dirty="0">
                <a:solidFill>
                  <a:schemeClr val="tx1"/>
                </a:solidFill>
                <a:effectLst/>
                <a:latin typeface="+mn-lt"/>
                <a:ea typeface="+mn-ea"/>
                <a:cs typeface="+mn-cs"/>
              </a:rPr>
              <a:t> allocated memory.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103</a:t>
            </a:fld>
            <a:endParaRPr lang="en-US"/>
          </a:p>
        </p:txBody>
      </p:sp>
    </p:spTree>
    <p:extLst>
      <p:ext uri="{BB962C8B-B14F-4D97-AF65-F5344CB8AC3E}">
        <p14:creationId xmlns:p14="http://schemas.microsoft.com/office/powerpoint/2010/main" val="613567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not think, that their confidentiality is really needed, so let’s skip it.</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104</a:t>
            </a:fld>
            <a:endParaRPr lang="en-US"/>
          </a:p>
        </p:txBody>
      </p:sp>
    </p:spTree>
    <p:extLst>
      <p:ext uri="{BB962C8B-B14F-4D97-AF65-F5344CB8AC3E}">
        <p14:creationId xmlns:p14="http://schemas.microsoft.com/office/powerpoint/2010/main" val="26298283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PatchGuard provides the integrity of these internal data regions, but only </a:t>
            </a:r>
            <a:r>
              <a:rPr lang="en-US" sz="1200" u="sng" kern="1200" dirty="0">
                <a:solidFill>
                  <a:schemeClr val="tx1"/>
                </a:solidFill>
                <a:effectLst/>
                <a:latin typeface="+mn-lt"/>
                <a:ea typeface="+mn-ea"/>
                <a:cs typeface="+mn-cs"/>
              </a:rPr>
              <a:t>partially</a:t>
            </a:r>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For example, PatchGuard does not protect EPROCESS structures completely. </a:t>
            </a:r>
            <a:endParaRPr lang="en-US" dirty="0">
              <a:effectLst/>
            </a:endParaRPr>
          </a:p>
          <a:p>
            <a:r>
              <a:rPr lang="en-US" sz="1200" kern="1200" dirty="0">
                <a:solidFill>
                  <a:schemeClr val="tx1"/>
                </a:solidFill>
                <a:effectLst/>
                <a:latin typeface="+mn-lt"/>
                <a:ea typeface="+mn-ea"/>
                <a:cs typeface="+mn-cs"/>
              </a:rPr>
              <a:t>It prevents hiding process by checking the </a:t>
            </a:r>
            <a:r>
              <a:rPr lang="en-US" sz="1200" kern="1200" dirty="0" err="1">
                <a:solidFill>
                  <a:schemeClr val="tx1"/>
                </a:solidFill>
                <a:effectLst/>
                <a:latin typeface="+mn-lt"/>
                <a:ea typeface="+mn-ea"/>
                <a:cs typeface="+mn-cs"/>
              </a:rPr>
              <a:t>PsActiveProcessLinks</a:t>
            </a:r>
            <a:r>
              <a:rPr lang="en-US" sz="1200" kern="1200" dirty="0">
                <a:solidFill>
                  <a:schemeClr val="tx1"/>
                </a:solidFill>
                <a:effectLst/>
                <a:latin typeface="+mn-lt"/>
                <a:ea typeface="+mn-ea"/>
                <a:cs typeface="+mn-cs"/>
              </a:rPr>
              <a:t> field.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105</a:t>
            </a:fld>
            <a:endParaRPr lang="en-US"/>
          </a:p>
        </p:txBody>
      </p:sp>
    </p:spTree>
    <p:extLst>
      <p:ext uri="{BB962C8B-B14F-4D97-AF65-F5344CB8AC3E}">
        <p14:creationId xmlns:p14="http://schemas.microsoft.com/office/powerpoint/2010/main" val="2670904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recent privilege escalation attacks show that the Token field of EPROCESS structure is not protected. </a:t>
            </a:r>
            <a:endParaRPr lang="en-US" dirty="0">
              <a:effectLst/>
            </a:endParaRPr>
          </a:p>
          <a:p>
            <a:r>
              <a:rPr lang="en-US" sz="1200" kern="1200" dirty="0">
                <a:solidFill>
                  <a:schemeClr val="tx1"/>
                </a:solidFill>
                <a:effectLst/>
                <a:latin typeface="+mn-lt"/>
                <a:ea typeface="+mn-ea"/>
                <a:cs typeface="+mn-cs"/>
              </a:rPr>
              <a:t>MemoryRanger can protect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 field as well.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106</a:t>
            </a:fld>
            <a:endParaRPr lang="en-US"/>
          </a:p>
        </p:txBody>
      </p:sp>
    </p:spTree>
    <p:extLst>
      <p:ext uri="{BB962C8B-B14F-4D97-AF65-F5344CB8AC3E}">
        <p14:creationId xmlns:p14="http://schemas.microsoft.com/office/powerpoint/2010/main" val="3288418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I've presented that FILE_OBJECT structure is also vulnerable. MemoryRanger fills this gap too. It protects the integrity and confidentiality of FILE_OBJECTs.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107</a:t>
            </a:fld>
            <a:endParaRPr lang="en-US"/>
          </a:p>
        </p:txBody>
      </p:sp>
    </p:spTree>
    <p:extLst>
      <p:ext uri="{BB962C8B-B14F-4D97-AF65-F5344CB8AC3E}">
        <p14:creationId xmlns:p14="http://schemas.microsoft.com/office/powerpoint/2010/main" val="15685568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Currently, I’m focusing on some new memory regions, which must be protected.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108</a:t>
            </a:fld>
            <a:endParaRPr lang="en-US"/>
          </a:p>
        </p:txBody>
      </p:sp>
    </p:spTree>
    <p:extLst>
      <p:ext uri="{BB962C8B-B14F-4D97-AF65-F5344CB8AC3E}">
        <p14:creationId xmlns:p14="http://schemas.microsoft.com/office/powerpoint/2010/main" val="37759595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yea</a:t>
            </a:r>
            <a:r>
              <a:rPr lang="en-US" sz="1200" u="sng"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ago, at the ADFSL conference, I presented how dynamically allocated data can be protected.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109</a:t>
            </a:fld>
            <a:endParaRPr lang="en-US"/>
          </a:p>
        </p:txBody>
      </p:sp>
    </p:spTree>
    <p:extLst>
      <p:ext uri="{BB962C8B-B14F-4D97-AF65-F5344CB8AC3E}">
        <p14:creationId xmlns:p14="http://schemas.microsoft.com/office/powerpoint/2010/main" val="68618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a:t>
            </a:r>
            <a:r>
              <a:rPr lang="en-US" sz="1200" u="sng" kern="1200" dirty="0">
                <a:solidFill>
                  <a:schemeClr val="tx1"/>
                </a:solidFill>
                <a:effectLst/>
                <a:latin typeface="+mn-lt"/>
                <a:ea typeface="+mn-ea"/>
                <a:cs typeface="+mn-cs"/>
              </a:rPr>
              <a:t>determines</a:t>
            </a:r>
            <a:r>
              <a:rPr lang="en-US" sz="1200" kern="1200" dirty="0">
                <a:solidFill>
                  <a:schemeClr val="tx1"/>
                </a:solidFill>
                <a:effectLst/>
                <a:latin typeface="+mn-lt"/>
                <a:ea typeface="+mn-ea"/>
                <a:cs typeface="+mn-cs"/>
              </a:rPr>
              <a:t> whether other drivers can read or modify this file. </a:t>
            </a:r>
            <a:endParaRPr lang="en-US" dirty="0">
              <a:effectLst/>
            </a:endParaRPr>
          </a:p>
          <a:p>
            <a:r>
              <a:rPr lang="en-US" sz="1200" kern="1200" dirty="0">
                <a:solidFill>
                  <a:schemeClr val="tx1"/>
                </a:solidFill>
                <a:effectLst/>
                <a:latin typeface="+mn-lt"/>
                <a:ea typeface="+mn-ea"/>
                <a:cs typeface="+mn-cs"/>
              </a:rPr>
              <a:t>Drivers usually set </a:t>
            </a:r>
            <a:r>
              <a:rPr lang="en-US" sz="1200" kern="1200" dirty="0" err="1">
                <a:solidFill>
                  <a:schemeClr val="tx1"/>
                </a:solidFill>
                <a:effectLst/>
                <a:latin typeface="+mn-lt"/>
                <a:ea typeface="+mn-ea"/>
                <a:cs typeface="+mn-cs"/>
              </a:rPr>
              <a:t>ShareAccess</a:t>
            </a:r>
            <a:r>
              <a:rPr lang="en-US" sz="1200" kern="1200" dirty="0">
                <a:solidFill>
                  <a:schemeClr val="tx1"/>
                </a:solidFill>
                <a:effectLst/>
                <a:latin typeface="+mn-lt"/>
                <a:ea typeface="+mn-ea"/>
                <a:cs typeface="+mn-cs"/>
              </a:rPr>
              <a:t> to zero, which gives the user </a:t>
            </a:r>
            <a:r>
              <a:rPr lang="en-US" sz="1200" u="sng" kern="1200" dirty="0">
                <a:solidFill>
                  <a:schemeClr val="tx1"/>
                </a:solidFill>
                <a:effectLst/>
                <a:latin typeface="+mn-lt"/>
                <a:ea typeface="+mn-ea"/>
                <a:cs typeface="+mn-cs"/>
              </a:rPr>
              <a:t>exclusive access</a:t>
            </a:r>
            <a:r>
              <a:rPr lang="en-US" sz="1200" kern="1200" dirty="0">
                <a:solidFill>
                  <a:schemeClr val="tx1"/>
                </a:solidFill>
                <a:effectLst/>
                <a:latin typeface="+mn-lt"/>
                <a:ea typeface="+mn-ea"/>
                <a:cs typeface="+mn-cs"/>
              </a:rPr>
              <a:t> to the open file.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a:t>
            </a:fld>
            <a:endParaRPr lang="en-US"/>
          </a:p>
        </p:txBody>
      </p:sp>
    </p:spTree>
    <p:extLst>
      <p:ext uri="{BB962C8B-B14F-4D97-AF65-F5344CB8AC3E}">
        <p14:creationId xmlns:p14="http://schemas.microsoft.com/office/powerpoint/2010/main" val="23857739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BlackHat I presented how to prevent stealing drivers code and protect Token field into EPROCESS structure.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110</a:t>
            </a:fld>
            <a:endParaRPr lang="en-US"/>
          </a:p>
        </p:txBody>
      </p:sp>
    </p:spTree>
    <p:extLst>
      <p:ext uri="{BB962C8B-B14F-4D97-AF65-F5344CB8AC3E}">
        <p14:creationId xmlns:p14="http://schemas.microsoft.com/office/powerpoint/2010/main" val="34445717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I’ve demonstrated you how to prevent illegal access to the FILE_OBJECT structures.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111</a:t>
            </a:fld>
            <a:endParaRPr lang="en-US"/>
          </a:p>
        </p:txBody>
      </p:sp>
    </p:spTree>
    <p:extLst>
      <p:ext uri="{BB962C8B-B14F-4D97-AF65-F5344CB8AC3E}">
        <p14:creationId xmlns:p14="http://schemas.microsoft.com/office/powerpoint/2010/main" val="21424390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recap very briefly on what we’ve done. </a:t>
            </a:r>
            <a:endParaRPr lang="en-US" dirty="0">
              <a:effectLst/>
            </a:endParaRPr>
          </a:p>
          <a:p>
            <a:r>
              <a:rPr lang="en-US" sz="1200" kern="1200" dirty="0">
                <a:solidFill>
                  <a:schemeClr val="tx1"/>
                </a:solidFill>
                <a:effectLst/>
                <a:latin typeface="+mn-lt"/>
                <a:ea typeface="+mn-ea"/>
                <a:cs typeface="+mn-cs"/>
              </a:rPr>
              <a:t>First of all, we have seen that files open in an exclusive mode can be illegally accessed without any security reaction. After that, I’ve presented my MemoryRanger, which can prevent such an unauthorized memory access. The further research is ongoing.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112</a:t>
            </a:fld>
            <a:endParaRPr lang="en-US"/>
          </a:p>
        </p:txBody>
      </p:sp>
    </p:spTree>
    <p:extLst>
      <p:ext uri="{BB962C8B-B14F-4D97-AF65-F5344CB8AC3E}">
        <p14:creationId xmlns:p14="http://schemas.microsoft.com/office/powerpoint/2010/main" val="33658059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113</a:t>
            </a:fld>
            <a:endParaRPr lang="en-US"/>
          </a:p>
        </p:txBody>
      </p:sp>
    </p:spTree>
    <p:extLst>
      <p:ext uri="{BB962C8B-B14F-4D97-AF65-F5344CB8AC3E}">
        <p14:creationId xmlns:p14="http://schemas.microsoft.com/office/powerpoint/2010/main" val="1439310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“hacker-attacker” plotting to snoop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snuːp</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 mean read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riːd</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 and modify the boss’s budget.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12</a:t>
            </a:fld>
            <a:endParaRPr lang="en-US"/>
          </a:p>
        </p:txBody>
      </p:sp>
    </p:spTree>
    <p:extLst>
      <p:ext uri="{BB962C8B-B14F-4D97-AF65-F5344CB8AC3E}">
        <p14:creationId xmlns:p14="http://schemas.microsoft.com/office/powerpoint/2010/main" val="124029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err="1">
                <a:solidFill>
                  <a:schemeClr val="tx1"/>
                </a:solidFill>
                <a:effectLst/>
                <a:latin typeface="+mn-lt"/>
                <a:ea typeface="+mn-ea"/>
                <a:cs typeface="+mn-cs"/>
              </a:rPr>
              <a:t>Mícr</a:t>
            </a:r>
            <a:r>
              <a:rPr lang="en-US" sz="1200" kern="1200" dirty="0" err="1">
                <a:solidFill>
                  <a:schemeClr val="tx1"/>
                </a:solidFill>
                <a:effectLst/>
                <a:latin typeface="+mn-lt"/>
                <a:ea typeface="+mn-ea"/>
                <a:cs typeface="+mn-cs"/>
              </a:rPr>
              <a:t>o</a:t>
            </a:r>
            <a:r>
              <a:rPr lang="en-US" sz="1200" u="sng" kern="1200" dirty="0" err="1">
                <a:solidFill>
                  <a:schemeClr val="tx1"/>
                </a:solidFill>
                <a:effectLst/>
                <a:latin typeface="+mn-lt"/>
                <a:ea typeface="+mn-ea"/>
                <a:cs typeface="+mn-cs"/>
              </a:rPr>
              <a:t>só</a:t>
            </a:r>
            <a:r>
              <a:rPr lang="en-US" sz="1200" kern="1200" dirty="0" err="1">
                <a:solidFill>
                  <a:schemeClr val="tx1"/>
                </a:solidFill>
                <a:effectLst/>
                <a:latin typeface="+mn-lt"/>
                <a:ea typeface="+mn-ea"/>
                <a:cs typeface="+mn-cs"/>
              </a:rPr>
              <a:t>ft</a:t>
            </a:r>
            <a:r>
              <a:rPr lang="en-US" sz="1200" kern="1200" dirty="0">
                <a:solidFill>
                  <a:schemeClr val="tx1"/>
                </a:solidFill>
                <a:effectLst/>
                <a:latin typeface="+mn-lt"/>
                <a:ea typeface="+mn-ea"/>
                <a:cs typeface="+mn-cs"/>
              </a:rPr>
              <a:t> guarantees that the user gets an exclusive access to the open file and all other access attempts will fail.</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13</a:t>
            </a:fld>
            <a:endParaRPr lang="en-US"/>
          </a:p>
        </p:txBody>
      </p:sp>
    </p:spTree>
    <p:extLst>
      <p:ext uri="{BB962C8B-B14F-4D97-AF65-F5344CB8AC3E}">
        <p14:creationId xmlns:p14="http://schemas.microsoft.com/office/powerpoint/2010/main" val="2096549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 attacker can overcome this barrier and gain the access to the budget. I’ll show you how.</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14</a:t>
            </a:fld>
            <a:endParaRPr lang="en-US"/>
          </a:p>
        </p:txBody>
      </p:sp>
    </p:spTree>
    <p:extLst>
      <p:ext uri="{BB962C8B-B14F-4D97-AF65-F5344CB8AC3E}">
        <p14:creationId xmlns:p14="http://schemas.microsoft.com/office/powerpoint/2010/main" val="35860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at the details of file system routines in Windows kernel. </a:t>
            </a:r>
            <a:endParaRPr lang="en-US" dirty="0">
              <a:effectLst/>
            </a:endParaRPr>
          </a:p>
          <a:p>
            <a:r>
              <a:rPr lang="en-US" sz="1200" kern="1200" dirty="0">
                <a:solidFill>
                  <a:schemeClr val="tx1"/>
                </a:solidFill>
                <a:effectLst/>
                <a:latin typeface="+mn-lt"/>
                <a:ea typeface="+mn-ea"/>
                <a:cs typeface="+mn-cs"/>
              </a:rPr>
              <a:t>Drivers use ZwCreateFile routine to create or open a file on the disk. </a:t>
            </a:r>
            <a:endParaRPr lang="en-US" dirty="0">
              <a:effectLst/>
            </a:endParaRPr>
          </a:p>
          <a:p>
            <a:r>
              <a:rPr lang="en-US" sz="1200" kern="1200" dirty="0">
                <a:solidFill>
                  <a:schemeClr val="tx1"/>
                </a:solidFill>
                <a:effectLst/>
                <a:latin typeface="+mn-lt"/>
                <a:ea typeface="+mn-ea"/>
                <a:cs typeface="+mn-cs"/>
              </a:rPr>
              <a:t>What happens after the driver calls this routine?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15</a:t>
            </a:fld>
            <a:endParaRPr lang="en-US"/>
          </a:p>
        </p:txBody>
      </p:sp>
    </p:spTree>
    <p:extLst>
      <p:ext uri="{BB962C8B-B14F-4D97-AF65-F5344CB8AC3E}">
        <p14:creationId xmlns:p14="http://schemas.microsoft.com/office/powerpoint/2010/main" val="1171843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function involves an </a:t>
            </a:r>
            <a:r>
              <a:rPr lang="en-US" sz="1200" kern="1200" dirty="0" err="1">
                <a:solidFill>
                  <a:schemeClr val="tx1"/>
                </a:solidFill>
                <a:effectLst/>
                <a:latin typeface="+mn-lt"/>
                <a:ea typeface="+mn-ea"/>
                <a:cs typeface="+mn-cs"/>
              </a:rPr>
              <a:t>Iee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Oou</a:t>
            </a:r>
            <a:r>
              <a:rPr lang="en-US" sz="1200" kern="1200" dirty="0">
                <a:solidFill>
                  <a:schemeClr val="tx1"/>
                </a:solidFill>
                <a:effectLst/>
                <a:latin typeface="+mn-lt"/>
                <a:ea typeface="+mn-ea"/>
                <a:cs typeface="+mn-cs"/>
              </a:rPr>
              <a:t> Manager,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16</a:t>
            </a:fld>
            <a:endParaRPr lang="en-US"/>
          </a:p>
        </p:txBody>
      </p:sp>
    </p:spTree>
    <p:extLst>
      <p:ext uri="{BB962C8B-B14F-4D97-AF65-F5344CB8AC3E}">
        <p14:creationId xmlns:p14="http://schemas.microsoft.com/office/powerpoint/2010/main" val="328649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Object Manager</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17</a:t>
            </a:fld>
            <a:endParaRPr lang="en-US"/>
          </a:p>
        </p:txBody>
      </p:sp>
    </p:spTree>
    <p:extLst>
      <p:ext uri="{BB962C8B-B14F-4D97-AF65-F5344CB8AC3E}">
        <p14:creationId xmlns:p14="http://schemas.microsoft.com/office/powerpoint/2010/main" val="207328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Security Reference Monitor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18</a:t>
            </a:fld>
            <a:endParaRPr lang="en-US"/>
          </a:p>
        </p:txBody>
      </p:sp>
    </p:spTree>
    <p:extLst>
      <p:ext uri="{BB962C8B-B14F-4D97-AF65-F5344CB8AC3E}">
        <p14:creationId xmlns:p14="http://schemas.microsoft.com/office/powerpoint/2010/main" val="688346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the control goes to the file system drivers that create the file on the disk. </a:t>
            </a:r>
            <a:endParaRPr lang="en-US" dirty="0">
              <a:effectLst/>
            </a:endParaRPr>
          </a:p>
          <a:p>
            <a:r>
              <a:rPr lang="en-US" sz="1200" kern="1200" dirty="0">
                <a:solidFill>
                  <a:schemeClr val="tx1"/>
                </a:solidFill>
                <a:effectLst/>
                <a:latin typeface="+mn-lt"/>
                <a:ea typeface="+mn-ea"/>
                <a:cs typeface="+mn-cs"/>
              </a:rPr>
              <a:t>The most important component is the Security Reference Monitor,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19</a:t>
            </a:fld>
            <a:endParaRPr lang="en-US"/>
          </a:p>
        </p:txBody>
      </p:sp>
    </p:spTree>
    <p:extLst>
      <p:ext uri="{BB962C8B-B14F-4D97-AF65-F5344CB8AC3E}">
        <p14:creationId xmlns:p14="http://schemas.microsoft.com/office/powerpoint/2010/main" val="273644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my 6-th time here at the ADFSL conference and I’m very happy to be in Florida again. </a:t>
            </a:r>
            <a:endParaRPr lang="en-US" dirty="0">
              <a:effectLst/>
            </a:endParaRPr>
          </a:p>
          <a:p>
            <a:r>
              <a:rPr lang="en-US" sz="1200" kern="1200" dirty="0">
                <a:solidFill>
                  <a:schemeClr val="tx1"/>
                </a:solidFill>
                <a:effectLst/>
                <a:latin typeface="+mn-lt"/>
                <a:ea typeface="+mn-ea"/>
                <a:cs typeface="+mn-cs"/>
              </a:rPr>
              <a:t>In my research I am focused on </a:t>
            </a:r>
            <a:r>
              <a:rPr lang="en-US" sz="1200" u="sng" kern="1200" dirty="0">
                <a:solidFill>
                  <a:schemeClr val="tx1"/>
                </a:solidFill>
                <a:effectLst/>
                <a:latin typeface="+mn-lt"/>
                <a:ea typeface="+mn-ea"/>
                <a:cs typeface="+mn-cs"/>
              </a:rPr>
              <a:t>operating system security</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most of </a:t>
            </a:r>
            <a:r>
              <a:rPr lang="en-US" sz="1200" b="1" u="sng" kern="1200" dirty="0">
                <a:solidFill>
                  <a:schemeClr val="tx1"/>
                </a:solidFill>
                <a:effectLst/>
                <a:latin typeface="+mn-lt"/>
                <a:ea typeface="+mn-ea"/>
                <a:cs typeface="+mn-cs"/>
              </a:rPr>
              <a:t>/</a:t>
            </a:r>
            <a:r>
              <a:rPr lang="en-US" sz="1200" b="1" u="sng" kern="1200" dirty="0" err="1">
                <a:solidFill>
                  <a:schemeClr val="tx1"/>
                </a:solidFill>
                <a:effectLst/>
                <a:latin typeface="+mn-lt"/>
                <a:ea typeface="+mn-ea"/>
                <a:cs typeface="+mn-cs"/>
              </a:rPr>
              <a:t>ov</a:t>
            </a:r>
            <a:r>
              <a:rPr lang="en-US" sz="1200" b="1" u="sng"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rPr>
              <a:t> all</a:t>
            </a:r>
            <a:r>
              <a:rPr lang="en-US" sz="1200" kern="1200" dirty="0">
                <a:solidFill>
                  <a:schemeClr val="tx1"/>
                </a:solidFill>
                <a:effectLst/>
                <a:latin typeface="+mn-lt"/>
                <a:ea typeface="+mn-ea"/>
                <a:cs typeface="+mn-cs"/>
              </a:rPr>
              <a:t> on Windows </a:t>
            </a:r>
            <a:r>
              <a:rPr lang="en-US" sz="1200" u="sng" kern="1200" dirty="0">
                <a:solidFill>
                  <a:schemeClr val="tx1"/>
                </a:solidFill>
                <a:effectLst/>
                <a:latin typeface="+mn-lt"/>
                <a:ea typeface="+mn-ea"/>
                <a:cs typeface="+mn-cs"/>
              </a:rPr>
              <a:t>Kernel</a:t>
            </a:r>
            <a:r>
              <a:rPr lang="en-US" sz="1200" kern="1200" dirty="0">
                <a:solidFill>
                  <a:schemeClr val="tx1"/>
                </a:solidFill>
                <a:effectLst/>
                <a:latin typeface="+mn-lt"/>
                <a:ea typeface="+mn-ea"/>
                <a:cs typeface="+mn-cs"/>
              </a:rPr>
              <a:t> Security. </a:t>
            </a:r>
            <a:endParaRPr lang="en-US" dirty="0">
              <a:effectLst/>
            </a:endParaRPr>
          </a:p>
          <a:p>
            <a:r>
              <a:rPr lang="en-US" sz="1200" kern="1200" dirty="0">
                <a:solidFill>
                  <a:schemeClr val="tx1"/>
                </a:solidFill>
                <a:effectLst/>
                <a:latin typeface="+mn-lt"/>
                <a:ea typeface="+mn-ea"/>
                <a:cs typeface="+mn-cs"/>
              </a:rPr>
              <a:t>You can find my results in my blog. Also, I am fond of travelling and powerlifting as well.</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a:t>
            </a:fld>
            <a:endParaRPr lang="en-US"/>
          </a:p>
        </p:txBody>
      </p:sp>
    </p:spTree>
    <p:extLst>
      <p:ext uri="{BB962C8B-B14F-4D97-AF65-F5344CB8AC3E}">
        <p14:creationId xmlns:p14="http://schemas.microsoft.com/office/powerpoint/2010/main" val="718452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is in charge of the access validation. It processes the files request and gains or blocks an access to the file. Security Reference Monitor collects and checks file permissions using its Access Control List.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20</a:t>
            </a:fld>
            <a:endParaRPr lang="en-US"/>
          </a:p>
        </p:txBody>
      </p:sp>
    </p:spTree>
    <p:extLst>
      <p:ext uri="{BB962C8B-B14F-4D97-AF65-F5344CB8AC3E}">
        <p14:creationId xmlns:p14="http://schemas.microsoft.com/office/powerpoint/2010/main" val="2203283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if the file is created </a:t>
            </a:r>
            <a:r>
              <a:rPr lang="en-US" sz="1200" u="sng" kern="1200" dirty="0">
                <a:solidFill>
                  <a:schemeClr val="tx1"/>
                </a:solidFill>
                <a:effectLst/>
                <a:latin typeface="+mn-lt"/>
                <a:ea typeface="+mn-ea"/>
                <a:cs typeface="+mn-cs"/>
              </a:rPr>
              <a:t>without sharing access</a:t>
            </a:r>
            <a:r>
              <a:rPr lang="en-US" sz="1200" kern="1200" dirty="0">
                <a:solidFill>
                  <a:schemeClr val="tx1"/>
                </a:solidFill>
                <a:effectLst/>
                <a:latin typeface="+mn-lt"/>
                <a:ea typeface="+mn-ea"/>
                <a:cs typeface="+mn-cs"/>
              </a:rPr>
              <a:t> or in an exclusive mode.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21</a:t>
            </a:fld>
            <a:endParaRPr lang="en-US"/>
          </a:p>
        </p:txBody>
      </p:sp>
    </p:spTree>
    <p:extLst>
      <p:ext uri="{BB962C8B-B14F-4D97-AF65-F5344CB8AC3E}">
        <p14:creationId xmlns:p14="http://schemas.microsoft.com/office/powerpoint/2010/main" val="3618463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other access attempts to open this file </a:t>
            </a:r>
            <a:r>
              <a:rPr lang="en-US" sz="1200" u="sng" kern="1200" dirty="0">
                <a:solidFill>
                  <a:schemeClr val="tx1"/>
                </a:solidFill>
                <a:effectLst/>
                <a:latin typeface="+mn-lt"/>
                <a:ea typeface="+mn-ea"/>
                <a:cs typeface="+mn-cs"/>
              </a:rPr>
              <a:t>fail</a:t>
            </a:r>
            <a:r>
              <a:rPr lang="en-US" sz="1200" kern="1200" dirty="0">
                <a:solidFill>
                  <a:schemeClr val="tx1"/>
                </a:solidFill>
                <a:effectLst/>
                <a:latin typeface="+mn-lt"/>
                <a:ea typeface="+mn-ea"/>
                <a:cs typeface="+mn-cs"/>
              </a:rPr>
              <a:t> {pause} because they cause the conflict with the sharing mode of an existing file handle. In that situation Security Reference Monitor returns the status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steɪtəs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sharing violation. ZwCreateFile routine always involves Security Reference Monitor, which prevents illegal access to the files, that are opened at the moment.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22</a:t>
            </a:fld>
            <a:endParaRPr lang="en-US"/>
          </a:p>
        </p:txBody>
      </p:sp>
    </p:spTree>
    <p:extLst>
      <p:ext uri="{BB962C8B-B14F-4D97-AF65-F5344CB8AC3E}">
        <p14:creationId xmlns:p14="http://schemas.microsoft.com/office/powerpoint/2010/main" val="254596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After Security Reference Monitor allows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əˈlaʊz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access, the Object Manager creates {pause}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a:t>
            </a:r>
            <a:r>
              <a:rPr lang="en-US" sz="1200" u="sng" kern="1200" dirty="0" err="1">
                <a:solidFill>
                  <a:schemeClr val="tx1"/>
                </a:solidFill>
                <a:effectLst/>
                <a:latin typeface="+mn-lt"/>
                <a:ea typeface="+mn-ea"/>
                <a:cs typeface="+mn-cs"/>
              </a:rPr>
              <a:t>fíle</a:t>
            </a:r>
            <a:r>
              <a:rPr lang="en-US" sz="1200" u="sng"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rPr>
              <a:t>hándle</a:t>
            </a:r>
            <a:r>
              <a:rPr lang="en-US" sz="1200" kern="1200" dirty="0">
                <a:solidFill>
                  <a:schemeClr val="tx1"/>
                </a:solidFill>
                <a:effectLst/>
                <a:latin typeface="+mn-lt"/>
                <a:ea typeface="+mn-ea"/>
                <a:cs typeface="+mn-cs"/>
              </a:rPr>
              <a:t> and a </a:t>
            </a:r>
            <a:r>
              <a:rPr lang="en-US" sz="1200" u="sng" kern="1200" dirty="0">
                <a:solidFill>
                  <a:schemeClr val="tx1"/>
                </a:solidFill>
                <a:effectLst/>
                <a:latin typeface="+mn-lt"/>
                <a:ea typeface="+mn-ea"/>
                <a:cs typeface="+mn-cs"/>
              </a:rPr>
              <a:t>FILE_ÓBJECT</a:t>
            </a:r>
            <a:r>
              <a:rPr lang="en-US" sz="1200" kern="1200" dirty="0">
                <a:solidFill>
                  <a:schemeClr val="tx1"/>
                </a:solidFill>
                <a:effectLst/>
                <a:latin typeface="+mn-lt"/>
                <a:ea typeface="+mn-ea"/>
                <a:cs typeface="+mn-cs"/>
              </a:rPr>
              <a:t>. That FILE_OBJECT </a:t>
            </a:r>
            <a:r>
              <a:rPr lang="en-US" sz="1200" u="sng"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is the internal </a:t>
            </a:r>
            <a:r>
              <a:rPr lang="en-US" sz="1200" kern="1200" dirty="0" err="1">
                <a:solidFill>
                  <a:schemeClr val="tx1"/>
                </a:solidFill>
                <a:effectLst/>
                <a:latin typeface="+mn-lt"/>
                <a:ea typeface="+mn-ea"/>
                <a:cs typeface="+mn-cs"/>
              </a:rPr>
              <a:t>ánalógue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ænəˌlɒɡ</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 the file handle, which is used as a parameter in read and write functions.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23</a:t>
            </a:fld>
            <a:endParaRPr lang="en-US"/>
          </a:p>
        </p:txBody>
      </p:sp>
    </p:spTree>
    <p:extLst>
      <p:ext uri="{BB962C8B-B14F-4D97-AF65-F5344CB8AC3E}">
        <p14:creationId xmlns:p14="http://schemas.microsoft.com/office/powerpoint/2010/main" val="3084728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functions </a:t>
            </a:r>
            <a:r>
              <a:rPr lang="en-US" sz="1200" kern="1200" dirty="0" err="1">
                <a:solidFill>
                  <a:schemeClr val="tx1"/>
                </a:solidFill>
                <a:effectLst/>
                <a:latin typeface="+mn-lt"/>
                <a:ea typeface="+mn-ea"/>
                <a:cs typeface="+mn-cs"/>
              </a:rPr>
              <a:t>ZwReadFile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ZwWriteFile</a:t>
            </a:r>
            <a:r>
              <a:rPr lang="en-US" sz="1200" kern="1200" dirty="0">
                <a:solidFill>
                  <a:schemeClr val="tx1"/>
                </a:solidFill>
                <a:effectLst/>
                <a:latin typeface="+mn-lt"/>
                <a:ea typeface="+mn-ea"/>
                <a:cs typeface="+mn-cs"/>
              </a:rPr>
              <a:t> access the file using the already created FILE_OBJECT structure. The key point is that they do not involve any security checks. Read and write file operations are processing without calling Security Reference Monitor. </a:t>
            </a:r>
            <a:endParaRPr lang="en-US" dirty="0">
              <a:effectLst/>
            </a:endParaRPr>
          </a:p>
          <a:p>
            <a:r>
              <a:rPr lang="en-US" sz="1200" kern="1200" dirty="0">
                <a:solidFill>
                  <a:schemeClr val="tx1"/>
                </a:solidFill>
                <a:effectLst/>
                <a:latin typeface="+mn-lt"/>
                <a:ea typeface="+mn-ea"/>
                <a:cs typeface="+mn-cs"/>
              </a:rPr>
              <a:t>The attacker can use this (</a:t>
            </a:r>
            <a:r>
              <a:rPr lang="en-US" sz="1200" u="wavyHeavy" kern="1200" dirty="0">
                <a:solidFill>
                  <a:schemeClr val="tx1"/>
                </a:solidFill>
                <a:effectLst/>
                <a:latin typeface="+mn-lt"/>
                <a:ea typeface="+mn-ea"/>
                <a:cs typeface="+mn-cs"/>
              </a:rPr>
              <a:t>so-called</a:t>
            </a:r>
            <a:r>
              <a:rPr lang="en-US" sz="1200" kern="1200" dirty="0">
                <a:solidFill>
                  <a:schemeClr val="tx1"/>
                </a:solidFill>
                <a:effectLst/>
                <a:latin typeface="+mn-lt"/>
                <a:ea typeface="+mn-ea"/>
                <a:cs typeface="+mn-cs"/>
              </a:rPr>
              <a:t>) zero-day vulnerability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vʌln</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rəˈbɪləti</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to compromise the open budget file in the following way.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24</a:t>
            </a:fld>
            <a:endParaRPr lang="en-US"/>
          </a:p>
        </p:txBody>
      </p:sp>
    </p:spTree>
    <p:extLst>
      <p:ext uri="{BB962C8B-B14F-4D97-AF65-F5344CB8AC3E}">
        <p14:creationId xmlns:p14="http://schemas.microsoft.com/office/powerpoint/2010/main" val="181512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hypothetical attacker.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25</a:t>
            </a:fld>
            <a:endParaRPr lang="en-US"/>
          </a:p>
        </p:txBody>
      </p:sp>
    </p:spTree>
    <p:extLst>
      <p:ext uri="{BB962C8B-B14F-4D97-AF65-F5344CB8AC3E}">
        <p14:creationId xmlns:p14="http://schemas.microsoft.com/office/powerpoint/2010/main" val="306259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Firstly, he can create a new file using ZwCreateFile. We call it the “file hijacker”. </a:t>
            </a:r>
            <a:endParaRPr lang="en-US" dirty="0">
              <a:effectLst/>
            </a:endParaRPr>
          </a:p>
          <a:p>
            <a:r>
              <a:rPr lang="en-US" sz="1200" kern="1200" dirty="0">
                <a:solidFill>
                  <a:schemeClr val="tx1"/>
                </a:solidFill>
                <a:effectLst/>
                <a:latin typeface="+mn-lt"/>
                <a:ea typeface="+mn-ea"/>
                <a:cs typeface="+mn-cs"/>
              </a:rPr>
              <a:t>OS returns the corresponding file handle to the attacker. </a:t>
            </a:r>
            <a:endParaRPr lang="en-US" dirty="0">
              <a:effectLst/>
            </a:endParaRPr>
          </a:p>
          <a:p>
            <a:r>
              <a:rPr lang="en-US" sz="1200" kern="1200" dirty="0">
                <a:solidFill>
                  <a:schemeClr val="tx1"/>
                </a:solidFill>
                <a:effectLst/>
                <a:latin typeface="+mn-lt"/>
                <a:ea typeface="+mn-ea"/>
                <a:cs typeface="+mn-cs"/>
              </a:rPr>
              <a:t>Next attacker can locate its FILE_OBJECT structure and the budget FILE_OBJECT structure, which is related to the budget file.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26</a:t>
            </a:fld>
            <a:endParaRPr lang="en-US"/>
          </a:p>
        </p:txBody>
      </p:sp>
    </p:spTree>
    <p:extLst>
      <p:ext uri="{BB962C8B-B14F-4D97-AF65-F5344CB8AC3E}">
        <p14:creationId xmlns:p14="http://schemas.microsoft.com/office/powerpoint/2010/main" val="3138072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Secondly, the attacker can copy the budget FILE_OBJECT to the FILE_OBJECT of the file hijacker. </a:t>
            </a:r>
            <a:endParaRPr lang="en-US" dirty="0">
              <a:effectLst/>
            </a:endParaRPr>
          </a:p>
          <a:p>
            <a:r>
              <a:rPr lang="en-US" sz="1200" kern="1200" dirty="0">
                <a:solidFill>
                  <a:schemeClr val="tx1"/>
                </a:solidFill>
                <a:effectLst/>
                <a:latin typeface="+mn-lt"/>
                <a:ea typeface="+mn-ea"/>
                <a:cs typeface="+mn-cs"/>
              </a:rPr>
              <a:t>Let me call it the hijacking attack.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27</a:t>
            </a:fld>
            <a:endParaRPr lang="en-US"/>
          </a:p>
        </p:txBody>
      </p:sp>
    </p:spTree>
    <p:extLst>
      <p:ext uri="{BB962C8B-B14F-4D97-AF65-F5344CB8AC3E}">
        <p14:creationId xmlns:p14="http://schemas.microsoft.com/office/powerpoint/2010/main" val="1781288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now all read and write operations to the file hijacker are redirected to the budget file. </a:t>
            </a:r>
            <a:endParaRPr lang="en-US" dirty="0">
              <a:effectLst/>
            </a:endParaRPr>
          </a:p>
          <a:p>
            <a:r>
              <a:rPr lang="en-US" sz="1200" kern="1200" dirty="0">
                <a:solidFill>
                  <a:schemeClr val="tx1"/>
                </a:solidFill>
                <a:effectLst/>
                <a:latin typeface="+mn-lt"/>
                <a:ea typeface="+mn-ea"/>
                <a:cs typeface="+mn-cs"/>
              </a:rPr>
              <a:t>As a result, using the file hijacker handle, the attacker will be able to read and modify the budget file using functions </a:t>
            </a:r>
            <a:r>
              <a:rPr lang="en-US" sz="1200" kern="1200" dirty="0" err="1">
                <a:solidFill>
                  <a:schemeClr val="tx1"/>
                </a:solidFill>
                <a:effectLst/>
                <a:latin typeface="+mn-lt"/>
                <a:ea typeface="+mn-ea"/>
                <a:cs typeface="+mn-cs"/>
              </a:rPr>
              <a:t>ZwReadFile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ZwWriteFile</a:t>
            </a:r>
            <a:r>
              <a:rPr lang="en-US" sz="1200" kern="1200" dirty="0">
                <a:solidFill>
                  <a:schemeClr val="tx1"/>
                </a:solidFill>
                <a:effectLst/>
                <a:latin typeface="+mn-lt"/>
                <a:ea typeface="+mn-ea"/>
                <a:cs typeface="+mn-cs"/>
              </a:rPr>
              <a:t>. Now let’s move on to the FILE_OBJECT details.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28</a:t>
            </a:fld>
            <a:endParaRPr lang="en-US"/>
          </a:p>
        </p:txBody>
      </p:sp>
    </p:spTree>
    <p:extLst>
      <p:ext uri="{BB962C8B-B14F-4D97-AF65-F5344CB8AC3E}">
        <p14:creationId xmlns:p14="http://schemas.microsoft.com/office/powerpoint/2010/main" val="429473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FILE_OBJECT is a kernel-mode structure that represents an open file. </a:t>
            </a:r>
            <a:endParaRPr lang="en-US" dirty="0">
              <a:effectLst/>
            </a:endParaRPr>
          </a:p>
          <a:p>
            <a:r>
              <a:rPr lang="en-US" sz="1200" kern="1200" dirty="0">
                <a:solidFill>
                  <a:schemeClr val="tx1"/>
                </a:solidFill>
                <a:effectLst/>
                <a:latin typeface="+mn-lt"/>
                <a:ea typeface="+mn-ea"/>
                <a:cs typeface="+mn-cs"/>
              </a:rPr>
              <a:t>It includes 30 thirty data fields and is documented in the Windows Drivers Kit. </a:t>
            </a:r>
            <a:endParaRPr lang="en-US" dirty="0">
              <a:effectLst/>
            </a:endParaRPr>
          </a:p>
          <a:p>
            <a:r>
              <a:rPr lang="en-US" sz="1200" kern="1200" dirty="0">
                <a:solidFill>
                  <a:schemeClr val="tx1"/>
                </a:solidFill>
                <a:effectLst/>
                <a:latin typeface="+mn-lt"/>
                <a:ea typeface="+mn-ea"/>
                <a:cs typeface="+mn-cs"/>
              </a:rPr>
              <a:t>In my experience drivers usually do not read or modify the fields of FILE_OBJECT structure. </a:t>
            </a:r>
            <a:endParaRPr lang="en-US" dirty="0">
              <a:effectLst/>
            </a:endParaRPr>
          </a:p>
          <a:p>
            <a:r>
              <a:rPr lang="en-US" sz="1200" kern="1200" dirty="0">
                <a:solidFill>
                  <a:schemeClr val="tx1"/>
                </a:solidFill>
                <a:effectLst/>
                <a:latin typeface="+mn-lt"/>
                <a:ea typeface="+mn-ea"/>
                <a:cs typeface="+mn-cs"/>
              </a:rPr>
              <a:t>But in this research, I </a:t>
            </a:r>
            <a:r>
              <a:rPr lang="en-US" sz="1200" u="sng" kern="1200" dirty="0">
                <a:solidFill>
                  <a:schemeClr val="tx1"/>
                </a:solidFill>
                <a:effectLst/>
                <a:latin typeface="+mn-lt"/>
                <a:ea typeface="+mn-ea"/>
                <a:cs typeface="+mn-cs"/>
              </a:rPr>
              <a:t>did read</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did modify</a:t>
            </a:r>
            <a:r>
              <a:rPr lang="en-US" sz="1200" kern="1200" dirty="0">
                <a:solidFill>
                  <a:schemeClr val="tx1"/>
                </a:solidFill>
                <a:effectLst/>
                <a:latin typeface="+mn-lt"/>
                <a:ea typeface="+mn-ea"/>
                <a:cs typeface="+mn-cs"/>
              </a:rPr>
              <a:t> those fields. </a:t>
            </a:r>
            <a:endParaRPr lang="en-US" dirty="0">
              <a:effectLst/>
            </a:endParaRPr>
          </a:p>
          <a:p>
            <a:r>
              <a:rPr lang="en-US" sz="1200" kern="1200" dirty="0">
                <a:solidFill>
                  <a:schemeClr val="tx1"/>
                </a:solidFill>
                <a:effectLst/>
                <a:latin typeface="+mn-lt"/>
                <a:ea typeface="+mn-ea"/>
                <a:cs typeface="+mn-cs"/>
              </a:rPr>
              <a:t>The thing is that just by copying the following four data fields from the budget FILE_OBJECT the attacker can read and modify the budget file. Let’s see how it can happen.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29</a:t>
            </a:fld>
            <a:endParaRPr lang="en-US"/>
          </a:p>
        </p:txBody>
      </p:sp>
    </p:spTree>
    <p:extLst>
      <p:ext uri="{BB962C8B-B14F-4D97-AF65-F5344CB8AC3E}">
        <p14:creationId xmlns:p14="http://schemas.microsoft.com/office/powerpoint/2010/main" val="123624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talk will have three parts. </a:t>
            </a:r>
            <a:endParaRPr lang="ru-RU" dirty="0">
              <a:effectLst/>
            </a:endParaRPr>
          </a:p>
        </p:txBody>
      </p:sp>
      <p:sp>
        <p:nvSpPr>
          <p:cNvPr id="4" name="Slide Number Placeholder 3"/>
          <p:cNvSpPr>
            <a:spLocks noGrp="1"/>
          </p:cNvSpPr>
          <p:nvPr>
            <p:ph type="sldNum" sz="quarter" idx="10"/>
          </p:nvPr>
        </p:nvSpPr>
        <p:spPr/>
        <p:txBody>
          <a:bodyPr/>
          <a:lstStyle/>
          <a:p>
            <a:fld id="{D347BD26-44AD-408E-80C4-01708948344E}" type="slidenum">
              <a:rPr lang="en-US" smtClean="0"/>
              <a:t>3</a:t>
            </a:fld>
            <a:endParaRPr lang="en-US"/>
          </a:p>
        </p:txBody>
      </p:sp>
    </p:spTree>
    <p:extLst>
      <p:ext uri="{BB962C8B-B14F-4D97-AF65-F5344CB8AC3E}">
        <p14:creationId xmlns:p14="http://schemas.microsoft.com/office/powerpoint/2010/main" val="77958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show the following scenario. </a:t>
            </a:r>
            <a:endParaRPr lang="en-US" dirty="0">
              <a:effectLst/>
            </a:endParaRPr>
          </a:p>
          <a:p>
            <a:r>
              <a:rPr lang="en-US" sz="1200" kern="1200" dirty="0">
                <a:solidFill>
                  <a:schemeClr val="tx1"/>
                </a:solidFill>
                <a:effectLst/>
                <a:latin typeface="+mn-lt"/>
                <a:ea typeface="+mn-ea"/>
                <a:cs typeface="+mn-cs"/>
              </a:rPr>
              <a:t>The boss will create a budget file in an exclusive mode and will draw up the budget.</a:t>
            </a:r>
            <a:endParaRPr lang="en-US" dirty="0">
              <a:effectLst/>
            </a:endParaRPr>
          </a:p>
          <a:p>
            <a:r>
              <a:rPr lang="en-US" sz="1200" kern="1200" dirty="0">
                <a:solidFill>
                  <a:schemeClr val="tx1"/>
                </a:solidFill>
                <a:effectLst/>
                <a:latin typeface="+mn-lt"/>
                <a:ea typeface="+mn-ea"/>
                <a:cs typeface="+mn-cs"/>
              </a:rPr>
              <a:t>After that, the attacker’s driver will try to access the budget file. The attacker will try to access the budget file twice. First, by calling ZwCreateFile routine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30</a:t>
            </a:fld>
            <a:endParaRPr lang="en-US"/>
          </a:p>
        </p:txBody>
      </p:sp>
    </p:spTree>
    <p:extLst>
      <p:ext uri="{BB962C8B-B14F-4D97-AF65-F5344CB8AC3E}">
        <p14:creationId xmlns:p14="http://schemas.microsoft.com/office/powerpoint/2010/main" val="606313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second by using the proposed hijacking attack.</a:t>
            </a:r>
            <a:endParaRPr lang="en-US" dirty="0">
              <a:effectLst/>
            </a:endParaRPr>
          </a:p>
          <a:p>
            <a:r>
              <a:rPr lang="en-US" sz="1200" kern="1200" dirty="0">
                <a:solidFill>
                  <a:schemeClr val="tx1"/>
                </a:solidFill>
                <a:effectLst/>
                <a:latin typeface="+mn-lt"/>
                <a:ea typeface="+mn-ea"/>
                <a:cs typeface="+mn-cs"/>
              </a:rPr>
              <a:t>To manipulate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məˈnɪpjʊleɪt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with files from kernel-mode I will use drivers. </a:t>
            </a:r>
            <a:endParaRPr lang="en-US" dirty="0">
              <a:effectLst/>
            </a:endParaRPr>
          </a:p>
          <a:p>
            <a:r>
              <a:rPr lang="en-US" sz="1200" kern="1200" dirty="0">
                <a:solidFill>
                  <a:schemeClr val="tx1"/>
                </a:solidFill>
                <a:effectLst/>
                <a:latin typeface="+mn-lt"/>
                <a:ea typeface="+mn-ea"/>
                <a:cs typeface="+mn-cs"/>
              </a:rPr>
              <a:t>The input data will be sent to these drivers using the corresponding user-mode console apps. Let’s see!</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31</a:t>
            </a:fld>
            <a:endParaRPr lang="en-US"/>
          </a:p>
        </p:txBody>
      </p:sp>
    </p:spTree>
    <p:extLst>
      <p:ext uri="{BB962C8B-B14F-4D97-AF65-F5344CB8AC3E}">
        <p14:creationId xmlns:p14="http://schemas.microsoft.com/office/powerpoint/2010/main" val="565321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 is launching his console, which loads a driver.</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f_open</a:t>
            </a:r>
            <a:r>
              <a:rPr lang="en-US" sz="1200" kern="1200" dirty="0">
                <a:solidFill>
                  <a:schemeClr val="tx1"/>
                </a:solidFill>
                <a:effectLst/>
                <a:latin typeface="+mn-lt"/>
                <a:ea typeface="+mn-ea"/>
                <a:cs typeface="+mn-cs"/>
              </a:rPr>
              <a:t> he creates an empty budget file in the current folder. </a:t>
            </a:r>
            <a:endParaRPr lang="en-US" dirty="0">
              <a:effectLst/>
            </a:endParaRPr>
          </a:p>
          <a:p>
            <a:r>
              <a:rPr lang="en-US" sz="1200" kern="1200" dirty="0">
                <a:solidFill>
                  <a:schemeClr val="tx1"/>
                </a:solidFill>
                <a:effectLst/>
                <a:latin typeface="+mn-lt"/>
                <a:ea typeface="+mn-ea"/>
                <a:cs typeface="+mn-cs"/>
              </a:rPr>
              <a:t>Windows creates the file handle and allocates the FILE_OBJECT structure.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f_write</a:t>
            </a:r>
            <a:r>
              <a:rPr lang="en-US" sz="1200" kern="1200" dirty="0">
                <a:solidFill>
                  <a:schemeClr val="tx1"/>
                </a:solidFill>
                <a:effectLst/>
                <a:latin typeface="+mn-lt"/>
                <a:ea typeface="+mn-ea"/>
                <a:cs typeface="+mn-cs"/>
              </a:rPr>
              <a:t> the boss is setting up the budget. </a:t>
            </a:r>
            <a:endParaRPr lang="en-US" dirty="0">
              <a:effectLst/>
            </a:endParaRPr>
          </a:p>
          <a:p>
            <a:r>
              <a:rPr lang="en-US" sz="1200" kern="1200" dirty="0">
                <a:solidFill>
                  <a:schemeClr val="tx1"/>
                </a:solidFill>
                <a:effectLst/>
                <a:latin typeface="+mn-lt"/>
                <a:ea typeface="+mn-ea"/>
                <a:cs typeface="+mn-cs"/>
              </a:rPr>
              <a:t>Now, the boss is checking the budget. Done.</a:t>
            </a:r>
            <a:endParaRPr lang="en-US" dirty="0">
              <a:effectLst/>
            </a:endParaRPr>
          </a:p>
          <a:p>
            <a:r>
              <a:rPr lang="en-US" sz="1200" kern="1200" dirty="0">
                <a:solidFill>
                  <a:schemeClr val="tx1"/>
                </a:solidFill>
                <a:effectLst/>
                <a:latin typeface="+mn-lt"/>
                <a:ea typeface="+mn-ea"/>
                <a:cs typeface="+mn-cs"/>
              </a:rPr>
              <a:t>The boss is talking on the phone and the budget file remains open.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At this moment, the attacker has got a chance to snoop the budget. </a:t>
            </a:r>
            <a:endParaRPr lang="en-US" dirty="0">
              <a:effectLst/>
            </a:endParaRPr>
          </a:p>
          <a:p>
            <a:r>
              <a:rPr lang="en-US" sz="1200" kern="1200" dirty="0">
                <a:solidFill>
                  <a:schemeClr val="tx1"/>
                </a:solidFill>
                <a:effectLst/>
                <a:latin typeface="+mn-lt"/>
                <a:ea typeface="+mn-ea"/>
                <a:cs typeface="+mn-cs"/>
              </a:rPr>
              <a:t>He is launching its console. He is calling file system routine ZwCreateFile to open the budget. </a:t>
            </a:r>
            <a:endParaRPr lang="en-US" dirty="0">
              <a:effectLst/>
            </a:endParaRPr>
          </a:p>
          <a:p>
            <a:r>
              <a:rPr lang="en-US" sz="1200" kern="1200" dirty="0">
                <a:solidFill>
                  <a:schemeClr val="tx1"/>
                </a:solidFill>
                <a:effectLst/>
                <a:latin typeface="+mn-lt"/>
                <a:ea typeface="+mn-ea"/>
                <a:cs typeface="+mn-cs"/>
              </a:rPr>
              <a:t>So, he fails to open the file. Windows returns the status sharing violation. </a:t>
            </a:r>
            <a:endParaRPr lang="en-US" dirty="0">
              <a:effectLst/>
            </a:endParaRPr>
          </a:p>
          <a:p>
            <a:r>
              <a:rPr lang="en-US" sz="1200" kern="1200" dirty="0">
                <a:solidFill>
                  <a:schemeClr val="tx1"/>
                </a:solidFill>
                <a:effectLst/>
                <a:latin typeface="+mn-lt"/>
                <a:ea typeface="+mn-ea"/>
                <a:cs typeface="+mn-cs"/>
              </a:rPr>
              <a:t>Windows prevents illegal access to the budget file.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But the attacker keeps trying to gain the access. </a:t>
            </a:r>
            <a:endParaRPr lang="en-US" dirty="0">
              <a:effectLst/>
            </a:endParaRPr>
          </a:p>
          <a:p>
            <a:r>
              <a:rPr lang="en-US" sz="1200" kern="1200" dirty="0">
                <a:solidFill>
                  <a:schemeClr val="tx1"/>
                </a:solidFill>
                <a:effectLst/>
                <a:latin typeface="+mn-lt"/>
                <a:ea typeface="+mn-ea"/>
                <a:cs typeface="+mn-cs"/>
              </a:rPr>
              <a:t>He is copying the address of the FILE_OBJECT to run the hijacking attack.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f_open_by_hijacking</a:t>
            </a:r>
            <a:r>
              <a:rPr lang="en-US" sz="1200" kern="1200" dirty="0">
                <a:solidFill>
                  <a:schemeClr val="tx1"/>
                </a:solidFill>
                <a:effectLst/>
                <a:latin typeface="+mn-lt"/>
                <a:ea typeface="+mn-ea"/>
                <a:cs typeface="+mn-cs"/>
              </a:rPr>
              <a:t> the attacker creates a file hijacker.</a:t>
            </a:r>
            <a:endParaRPr lang="en-US" dirty="0">
              <a:effectLst/>
            </a:endParaRPr>
          </a:p>
          <a:p>
            <a:r>
              <a:rPr lang="en-US" sz="1200" kern="1200" dirty="0">
                <a:solidFill>
                  <a:schemeClr val="tx1"/>
                </a:solidFill>
                <a:effectLst/>
                <a:latin typeface="+mn-lt"/>
                <a:ea typeface="+mn-ea"/>
                <a:cs typeface="+mn-cs"/>
              </a:rPr>
              <a:t>Windows returns the corresponding file handle and FILE_OBJECT. </a:t>
            </a:r>
            <a:endParaRPr lang="en-US" dirty="0">
              <a:effectLst/>
            </a:endParaRPr>
          </a:p>
          <a:p>
            <a:r>
              <a:rPr lang="en-US" sz="1200" kern="1200" dirty="0">
                <a:solidFill>
                  <a:schemeClr val="tx1"/>
                </a:solidFill>
                <a:effectLst/>
                <a:latin typeface="+mn-lt"/>
                <a:ea typeface="+mn-ea"/>
                <a:cs typeface="+mn-cs"/>
              </a:rPr>
              <a:t>After that the attacker copies the budget FILE_OBJECT into the allocated FILE_OBJECT structure. </a:t>
            </a:r>
            <a:endParaRPr lang="en-US" dirty="0">
              <a:effectLst/>
            </a:endParaRPr>
          </a:p>
          <a:p>
            <a:r>
              <a:rPr lang="en-US" sz="1200" kern="1200" dirty="0">
                <a:solidFill>
                  <a:schemeClr val="tx1"/>
                </a:solidFill>
                <a:effectLst/>
                <a:latin typeface="+mn-lt"/>
                <a:ea typeface="+mn-ea"/>
                <a:cs typeface="+mn-cs"/>
              </a:rPr>
              <a:t>Now, the attacker is reading the file hijacker. And we can see that the budget is revealed, it is not a secret anymore.</a:t>
            </a:r>
            <a:endParaRPr lang="en-US" dirty="0">
              <a:effectLst/>
            </a:endParaRPr>
          </a:p>
          <a:p>
            <a:r>
              <a:rPr lang="en-US" sz="1200" kern="1200" dirty="0">
                <a:solidFill>
                  <a:schemeClr val="tx1"/>
                </a:solidFill>
                <a:effectLst/>
                <a:latin typeface="+mn-lt"/>
                <a:ea typeface="+mn-ea"/>
                <a:cs typeface="+mn-cs"/>
              </a:rPr>
              <a:t>The attacker is coping the content in order to modify it. </a:t>
            </a:r>
            <a:endParaRPr lang="en-US" dirty="0">
              <a:effectLst/>
            </a:endParaRPr>
          </a:p>
          <a:p>
            <a:r>
              <a:rPr lang="en-US" sz="1200" kern="1200" dirty="0">
                <a:solidFill>
                  <a:schemeClr val="tx1"/>
                </a:solidFill>
                <a:effectLst/>
                <a:latin typeface="+mn-lt"/>
                <a:ea typeface="+mn-ea"/>
                <a:cs typeface="+mn-cs"/>
              </a:rPr>
              <a:t>The attacker is overwriting the budget file by replacing the data.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And now if the boss decides to check his budget, he will see some illegal changes. </a:t>
            </a:r>
            <a:endParaRPr lang="en-US" dirty="0">
              <a:effectLst/>
            </a:endParaRPr>
          </a:p>
          <a:p>
            <a:r>
              <a:rPr lang="en-US" sz="1200" kern="1200" dirty="0">
                <a:solidFill>
                  <a:schemeClr val="tx1"/>
                </a:solidFill>
                <a:effectLst/>
                <a:latin typeface="+mn-lt"/>
                <a:ea typeface="+mn-ea"/>
                <a:cs typeface="+mn-cs"/>
              </a:rPr>
              <a:t>But let’s wait for PatchGuard reaction, which is designed to prevent such illegal memory modifications. </a:t>
            </a:r>
            <a:endParaRPr lang="en-US" dirty="0">
              <a:effectLst/>
            </a:endParaRPr>
          </a:p>
          <a:p>
            <a:r>
              <a:rPr lang="en-US" sz="1200" kern="1200" dirty="0">
                <a:solidFill>
                  <a:schemeClr val="tx1"/>
                </a:solidFill>
                <a:effectLst/>
                <a:latin typeface="+mn-lt"/>
                <a:ea typeface="+mn-ea"/>
                <a:cs typeface="+mn-cs"/>
              </a:rPr>
              <a:t>Usually PatchGuard crashes the OS in less than one hour.</a:t>
            </a:r>
            <a:endParaRPr lang="en-US" dirty="0">
              <a:effectLst/>
            </a:endParaRPr>
          </a:p>
          <a:p>
            <a:r>
              <a:rPr lang="en-US" sz="1200" kern="1200" dirty="0">
                <a:solidFill>
                  <a:schemeClr val="tx1"/>
                </a:solidFill>
                <a:effectLst/>
                <a:latin typeface="+mn-lt"/>
                <a:ea typeface="+mn-ea"/>
                <a:cs typeface="+mn-cs"/>
              </a:rPr>
              <a:t>We’ve been waiting for 8 hours it is quite a long time but nothing has happened. </a:t>
            </a:r>
            <a:endParaRPr lang="en-US" dirty="0">
              <a:effectLst/>
            </a:endParaRPr>
          </a:p>
          <a:p>
            <a:r>
              <a:rPr lang="en-US" sz="1200" kern="1200" dirty="0">
                <a:solidFill>
                  <a:schemeClr val="tx1"/>
                </a:solidFill>
                <a:effectLst/>
                <a:latin typeface="+mn-lt"/>
                <a:ea typeface="+mn-ea"/>
                <a:cs typeface="+mn-cs"/>
              </a:rPr>
              <a:t>The OS has not been crushed. </a:t>
            </a:r>
            <a:endParaRPr lang="en-US" dirty="0">
              <a:effectLst/>
            </a:endParaRPr>
          </a:p>
          <a:p>
            <a:r>
              <a:rPr lang="en-US" sz="1200" kern="1200" dirty="0">
                <a:solidFill>
                  <a:schemeClr val="tx1"/>
                </a:solidFill>
                <a:effectLst/>
                <a:latin typeface="+mn-lt"/>
                <a:ea typeface="+mn-ea"/>
                <a:cs typeface="+mn-cs"/>
              </a:rPr>
              <a:t>It means that PatchGuard fails and the OS is unable to guarantee an exclusive access. </a:t>
            </a:r>
            <a:endParaRPr lang="en-US" dirty="0">
              <a:effectLst/>
            </a:endParaRPr>
          </a:p>
          <a:p>
            <a:r>
              <a:rPr lang="en-US" sz="1200" kern="1200" dirty="0">
                <a:solidFill>
                  <a:schemeClr val="tx1"/>
                </a:solidFill>
                <a:effectLst/>
                <a:latin typeface="+mn-lt"/>
                <a:ea typeface="+mn-ea"/>
                <a:cs typeface="+mn-cs"/>
              </a:rPr>
              <a:t>The system is not protected.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32</a:t>
            </a:fld>
            <a:endParaRPr lang="en-US"/>
          </a:p>
        </p:txBody>
      </p:sp>
    </p:spTree>
    <p:extLst>
      <p:ext uri="{BB962C8B-B14F-4D97-AF65-F5344CB8AC3E}">
        <p14:creationId xmlns:p14="http://schemas.microsoft.com/office/powerpoint/2010/main" val="359188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try to analyze this attack and try to find some possible ways to prevent it. </a:t>
            </a:r>
            <a:endParaRPr lang="en-US" dirty="0">
              <a:effectLst/>
            </a:endParaRPr>
          </a:p>
          <a:p>
            <a:r>
              <a:rPr lang="en-US" sz="1200" kern="1200" dirty="0">
                <a:solidFill>
                  <a:schemeClr val="tx1"/>
                </a:solidFill>
                <a:effectLst/>
                <a:latin typeface="+mn-lt"/>
                <a:ea typeface="+mn-ea"/>
                <a:cs typeface="+mn-cs"/>
              </a:rPr>
              <a:t>First, this attack exploits the fundamental weaknesses of some Windows components, which have not been changed for years. </a:t>
            </a:r>
            <a:endParaRPr lang="en-US" dirty="0">
              <a:effectLst/>
            </a:endParaRPr>
          </a:p>
          <a:p>
            <a:r>
              <a:rPr lang="en-US" sz="1200" kern="1200" dirty="0">
                <a:solidFill>
                  <a:schemeClr val="tx1"/>
                </a:solidFill>
                <a:effectLst/>
                <a:latin typeface="+mn-lt"/>
                <a:ea typeface="+mn-ea"/>
                <a:cs typeface="+mn-cs"/>
              </a:rPr>
              <a:t>It means, that all Windows OSes since NT 4.0 are vulnerable to this attack, even the newest Windows 10.</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33</a:t>
            </a:fld>
            <a:endParaRPr lang="en-US"/>
          </a:p>
        </p:txBody>
      </p:sp>
    </p:spTree>
    <p:extLst>
      <p:ext uri="{BB962C8B-B14F-4D97-AF65-F5344CB8AC3E}">
        <p14:creationId xmlns:p14="http://schemas.microsoft.com/office/powerpoint/2010/main" val="2541907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Moreover, I managed to buy a book, which was the first that described the Security Reference Monitor and the Object Manager. So, the attack we are talking about is applicable since 1993 and this is one of the oldest vulnerabilities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vʌln</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rəˈbɪlətis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ever found. </a:t>
            </a:r>
            <a:endParaRPr lang="en-US" dirty="0">
              <a:effectLst/>
            </a:endParaRPr>
          </a:p>
          <a:p>
            <a:r>
              <a:rPr lang="en-US" sz="1200" kern="1200" dirty="0">
                <a:solidFill>
                  <a:schemeClr val="tx1"/>
                </a:solidFill>
                <a:effectLst/>
                <a:latin typeface="+mn-lt"/>
                <a:ea typeface="+mn-ea"/>
                <a:cs typeface="+mn-cs"/>
              </a:rPr>
              <a:t>When I found this vulnerability, I felt like an archeologist, who had revealed a new ancient artefact.</a:t>
            </a:r>
            <a:endParaRPr lang="en-US" dirty="0">
              <a:effectLst/>
            </a:endParaRPr>
          </a:p>
          <a:p>
            <a:r>
              <a:rPr lang="en-US" sz="1200" kern="1200" dirty="0">
                <a:solidFill>
                  <a:schemeClr val="tx1"/>
                </a:solidFill>
                <a:effectLst/>
                <a:latin typeface="+mn-lt"/>
                <a:ea typeface="+mn-ea"/>
                <a:cs typeface="+mn-cs"/>
              </a:rPr>
              <a:t>But, {big-pause}</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challenge of memory protection is much </a:t>
            </a:r>
            <a:r>
              <a:rPr lang="en-US" sz="1200" kern="1200" dirty="0" err="1">
                <a:solidFill>
                  <a:schemeClr val="tx1"/>
                </a:solidFill>
                <a:effectLst/>
                <a:latin typeface="+mn-lt"/>
                <a:ea typeface="+mn-ea"/>
                <a:cs typeface="+mn-cs"/>
              </a:rPr>
              <a:t>much</a:t>
            </a:r>
            <a:r>
              <a:rPr lang="en-US" sz="1200" kern="1200" dirty="0">
                <a:solidFill>
                  <a:schemeClr val="tx1"/>
                </a:solidFill>
                <a:effectLst/>
                <a:latin typeface="+mn-lt"/>
                <a:ea typeface="+mn-ea"/>
                <a:cs typeface="+mn-cs"/>
              </a:rPr>
              <a:t> older.</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34</a:t>
            </a:fld>
            <a:endParaRPr lang="en-US"/>
          </a:p>
        </p:txBody>
      </p:sp>
    </p:spTree>
    <p:extLst>
      <p:ext uri="{BB962C8B-B14F-4D97-AF65-F5344CB8AC3E}">
        <p14:creationId xmlns:p14="http://schemas.microsoft.com/office/powerpoint/2010/main" val="2141000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very first mention of the illegal memory access and ways of preventing them dates back to 1965. </a:t>
            </a:r>
            <a:endParaRPr lang="en-US" dirty="0">
              <a:effectLst/>
            </a:endParaRPr>
          </a:p>
          <a:p>
            <a:r>
              <a:rPr lang="en-US" sz="1200" kern="1200" dirty="0">
                <a:solidFill>
                  <a:schemeClr val="tx1"/>
                </a:solidFill>
                <a:effectLst/>
                <a:latin typeface="+mn-lt"/>
                <a:ea typeface="+mn-ea"/>
                <a:cs typeface="+mn-cs"/>
              </a:rPr>
              <a:t>Multics system was developed to isolate memory. You can see that authors of Multics were focused on memory protection for General Electric mainframes. That was the first generation of mainframes and they already had security problems. Could you imagine that a half-century has passed and little has changed? And we still have this problem with memory access restriction.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35</a:t>
            </a:fld>
            <a:endParaRPr lang="en-US"/>
          </a:p>
        </p:txBody>
      </p:sp>
    </p:spTree>
    <p:extLst>
      <p:ext uri="{BB962C8B-B14F-4D97-AF65-F5344CB8AC3E}">
        <p14:creationId xmlns:p14="http://schemas.microsoft.com/office/powerpoint/2010/main" val="3852498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go back to nowadays and think how can we protect FILE_OBJECT structures?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36</a:t>
            </a:fld>
            <a:endParaRPr lang="en-US"/>
          </a:p>
        </p:txBody>
      </p:sp>
    </p:spTree>
    <p:extLst>
      <p:ext uri="{BB962C8B-B14F-4D97-AF65-F5344CB8AC3E}">
        <p14:creationId xmlns:p14="http://schemas.microsoft.com/office/powerpoint/2010/main" val="2010665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provide confidentiality we usually apply encryption.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37</a:t>
            </a:fld>
            <a:endParaRPr lang="en-US"/>
          </a:p>
        </p:txBody>
      </p:sp>
    </p:spTree>
    <p:extLst>
      <p:ext uri="{BB962C8B-B14F-4D97-AF65-F5344CB8AC3E}">
        <p14:creationId xmlns:p14="http://schemas.microsoft.com/office/powerpoint/2010/main" val="3344427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{-pause-} the problem is that these structures are allocated dynamically. To protect FILE_OBJECT we need to encrypt their content.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38</a:t>
            </a:fld>
            <a:endParaRPr lang="en-US"/>
          </a:p>
        </p:txBody>
      </p:sp>
    </p:spTree>
    <p:extLst>
      <p:ext uri="{BB962C8B-B14F-4D97-AF65-F5344CB8AC3E}">
        <p14:creationId xmlns:p14="http://schemas.microsoft.com/office/powerpoint/2010/main" val="1900055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we need to trap any access to this memory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39</a:t>
            </a:fld>
            <a:endParaRPr lang="en-US"/>
          </a:p>
        </p:txBody>
      </p:sp>
    </p:spTree>
    <p:extLst>
      <p:ext uri="{BB962C8B-B14F-4D97-AF65-F5344CB8AC3E}">
        <p14:creationId xmlns:p14="http://schemas.microsoft.com/office/powerpoint/2010/main" val="135900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Firstly, I’ll show you how to </a:t>
            </a:r>
            <a:r>
              <a:rPr lang="en-US" sz="1200" kern="1200" dirty="0" err="1">
                <a:solidFill>
                  <a:schemeClr val="tx1"/>
                </a:solidFill>
                <a:effectLst/>
                <a:latin typeface="+mn-lt"/>
                <a:ea typeface="+mn-ea"/>
                <a:cs typeface="+mn-cs"/>
              </a:rPr>
              <a:t>áccess</a:t>
            </a:r>
            <a:r>
              <a:rPr lang="en-US" sz="1200" kern="1200" dirty="0">
                <a:solidFill>
                  <a:schemeClr val="tx1"/>
                </a:solidFill>
                <a:effectLst/>
                <a:latin typeface="+mn-lt"/>
                <a:ea typeface="+mn-ea"/>
                <a:cs typeface="+mn-cs"/>
              </a:rPr>
              <a:t> the content of file, which has been opened without sharing access.</a:t>
            </a:r>
            <a:endParaRPr lang="en-US" dirty="0">
              <a:effectLst/>
            </a:endParaRPr>
          </a:p>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rPr>
              <a:t>new attack</a:t>
            </a:r>
            <a:r>
              <a:rPr lang="en-US" sz="1200" kern="1200" dirty="0">
                <a:solidFill>
                  <a:schemeClr val="tx1"/>
                </a:solidFill>
                <a:effectLst/>
                <a:latin typeface="+mn-lt"/>
                <a:ea typeface="+mn-ea"/>
                <a:cs typeface="+mn-cs"/>
              </a:rPr>
              <a:t> on kernel memory does not trigger any protection mechanisms.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a:t>
            </a:fld>
            <a:endParaRPr lang="en-US"/>
          </a:p>
        </p:txBody>
      </p:sp>
    </p:spTree>
    <p:extLst>
      <p:ext uri="{BB962C8B-B14F-4D97-AF65-F5344CB8AC3E}">
        <p14:creationId xmlns:p14="http://schemas.microsoft.com/office/powerpoint/2010/main" val="2415830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decrypt its content, allow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əˈlaʊ</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access,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40</a:t>
            </a:fld>
            <a:endParaRPr lang="en-US"/>
          </a:p>
        </p:txBody>
      </p:sp>
    </p:spTree>
    <p:extLst>
      <p:ext uri="{BB962C8B-B14F-4D97-AF65-F5344CB8AC3E}">
        <p14:creationId xmlns:p14="http://schemas.microsoft.com/office/powerpoint/2010/main" val="1813783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wait until the file operation is completed,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41</a:t>
            </a:fld>
            <a:endParaRPr lang="en-US"/>
          </a:p>
        </p:txBody>
      </p:sp>
    </p:spTree>
    <p:extLst>
      <p:ext uri="{BB962C8B-B14F-4D97-AF65-F5344CB8AC3E}">
        <p14:creationId xmlns:p14="http://schemas.microsoft.com/office/powerpoint/2010/main" val="4278109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encrypt FILE_OBJECT again. We need to repeat these steps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42</a:t>
            </a:fld>
            <a:endParaRPr lang="en-US"/>
          </a:p>
        </p:txBody>
      </p:sp>
    </p:spTree>
    <p:extLst>
      <p:ext uri="{BB962C8B-B14F-4D97-AF65-F5344CB8AC3E}">
        <p14:creationId xmlns:p14="http://schemas.microsoft.com/office/powerpoint/2010/main" val="303401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each read and write operation and for each file. </a:t>
            </a:r>
            <a:endParaRPr lang="en-US" dirty="0">
              <a:effectLst/>
            </a:endParaRPr>
          </a:p>
          <a:p>
            <a:r>
              <a:rPr lang="en-US" sz="1200" kern="1200" dirty="0">
                <a:solidFill>
                  <a:schemeClr val="tx1"/>
                </a:solidFill>
                <a:effectLst/>
                <a:latin typeface="+mn-lt"/>
                <a:ea typeface="+mn-ea"/>
                <a:cs typeface="+mn-cs"/>
              </a:rPr>
              <a:t>And it is absolutely obvious that, such encryption will cause huge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43</a:t>
            </a:fld>
            <a:endParaRPr lang="en-US"/>
          </a:p>
        </p:txBody>
      </p:sp>
    </p:spTree>
    <p:extLst>
      <p:ext uri="{BB962C8B-B14F-4D97-AF65-F5344CB8AC3E}">
        <p14:creationId xmlns:p14="http://schemas.microsoft.com/office/powerpoint/2010/main" val="3793735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performance degradation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44</a:t>
            </a:fld>
            <a:endParaRPr lang="en-US"/>
          </a:p>
        </p:txBody>
      </p:sp>
    </p:spTree>
    <p:extLst>
      <p:ext uri="{BB962C8B-B14F-4D97-AF65-F5344CB8AC3E}">
        <p14:creationId xmlns:p14="http://schemas.microsoft.com/office/powerpoint/2010/main" val="115132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think the main problem of Windows kernel security is that all drivers and OS kernel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45</a:t>
            </a:fld>
            <a:endParaRPr lang="en-US"/>
          </a:p>
        </p:txBody>
      </p:sp>
    </p:spTree>
    <p:extLst>
      <p:ext uri="{BB962C8B-B14F-4D97-AF65-F5344CB8AC3E}">
        <p14:creationId xmlns:p14="http://schemas.microsoft.com/office/powerpoint/2010/main" val="590226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share the same memory space.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46</a:t>
            </a:fld>
            <a:endParaRPr lang="en-US"/>
          </a:p>
        </p:txBody>
      </p:sp>
    </p:spTree>
    <p:extLst>
      <p:ext uri="{BB962C8B-B14F-4D97-AF65-F5344CB8AC3E}">
        <p14:creationId xmlns:p14="http://schemas.microsoft.com/office/powerpoint/2010/main" val="853588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could move these three drivers into three isolated memory enclosures, we would protect their memory from each other.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47</a:t>
            </a:fld>
            <a:endParaRPr lang="en-US"/>
          </a:p>
        </p:txBody>
      </p:sp>
    </p:spTree>
    <p:extLst>
      <p:ext uri="{BB962C8B-B14F-4D97-AF65-F5344CB8AC3E}">
        <p14:creationId xmlns:p14="http://schemas.microsoft.com/office/powerpoint/2010/main" val="1498762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thing is that Windows OS doesn’t give us such an opportunity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48</a:t>
            </a:fld>
            <a:endParaRPr lang="en-US"/>
          </a:p>
        </p:txBody>
      </p:sp>
    </p:spTree>
    <p:extLst>
      <p:ext uri="{BB962C8B-B14F-4D97-AF65-F5344CB8AC3E}">
        <p14:creationId xmlns:p14="http://schemas.microsoft.com/office/powerpoint/2010/main" val="2503741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Luckily for us, hardware virtualization technology </a:t>
            </a:r>
            <a:r>
              <a:rPr lang="en-US" sz="1200" u="sng" kern="1200" dirty="0" err="1">
                <a:solidFill>
                  <a:schemeClr val="tx1"/>
                </a:solidFill>
                <a:effectLst/>
                <a:latin typeface="+mn-lt"/>
                <a:ea typeface="+mn-ea"/>
                <a:cs typeface="+mn-cs"/>
              </a:rPr>
              <a:t>provídes</a:t>
            </a:r>
            <a:r>
              <a:rPr lang="en-US" sz="1200" kern="1200" dirty="0">
                <a:solidFill>
                  <a:schemeClr val="tx1"/>
                </a:solidFill>
                <a:effectLst/>
                <a:latin typeface="+mn-lt"/>
                <a:ea typeface="+mn-ea"/>
                <a:cs typeface="+mn-cs"/>
              </a:rPr>
              <a:t> the mechanism, which can be used to implement the idea of memory </a:t>
            </a:r>
            <a:r>
              <a:rPr lang="en-US" sz="1200" kern="1200" dirty="0" err="1">
                <a:solidFill>
                  <a:schemeClr val="tx1"/>
                </a:solidFill>
                <a:effectLst/>
                <a:latin typeface="+mn-lt"/>
                <a:ea typeface="+mn-ea"/>
                <a:cs typeface="+mn-cs"/>
              </a:rPr>
              <a:t>ísolátion</a:t>
            </a:r>
            <a:r>
              <a:rPr lang="en-US" sz="1200" kern="1200" dirty="0">
                <a:solidFill>
                  <a:schemeClr val="tx1"/>
                </a:solidFill>
                <a:effectLst/>
                <a:latin typeface="+mn-lt"/>
                <a:ea typeface="+mn-ea"/>
                <a:cs typeface="+mn-cs"/>
              </a:rPr>
              <a:t> /ˌ</a:t>
            </a:r>
            <a:r>
              <a:rPr lang="en-US" sz="1200" kern="1200" dirty="0" err="1">
                <a:solidFill>
                  <a:schemeClr val="tx1"/>
                </a:solidFill>
                <a:effectLst/>
                <a:latin typeface="+mn-lt"/>
                <a:ea typeface="+mn-ea"/>
                <a:cs typeface="+mn-cs"/>
              </a:rPr>
              <a:t>aɪsəˈleɪʃ</a:t>
            </a:r>
            <a:r>
              <a:rPr lang="en-US" sz="1200" kern="1200" dirty="0">
                <a:solidFill>
                  <a:schemeClr val="tx1"/>
                </a:solidFill>
                <a:effectLst/>
                <a:latin typeface="+mn-lt"/>
                <a:ea typeface="+mn-ea"/>
                <a:cs typeface="+mn-cs"/>
              </a:rPr>
              <a:t>(ə)n/. </a:t>
            </a:r>
            <a:endParaRPr lang="en-US" dirty="0">
              <a:effectLst/>
            </a:endParaRPr>
          </a:p>
          <a:p>
            <a:r>
              <a:rPr lang="en-US" sz="1200" kern="1200" dirty="0">
                <a:solidFill>
                  <a:schemeClr val="tx1"/>
                </a:solidFill>
                <a:effectLst/>
                <a:latin typeface="+mn-lt"/>
                <a:ea typeface="+mn-ea"/>
                <a:cs typeface="+mn-cs"/>
              </a:rPr>
              <a:t>I mean Extended Page Tables or EPT feature.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49</a:t>
            </a:fld>
            <a:endParaRPr lang="en-US"/>
          </a:p>
        </p:txBody>
      </p:sp>
    </p:spTree>
    <p:extLst>
      <p:ext uri="{BB962C8B-B14F-4D97-AF65-F5344CB8AC3E}">
        <p14:creationId xmlns:p14="http://schemas.microsoft.com/office/powerpoint/2010/main" val="414804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Secondly, I’ll present you a brief history of memory protection issues.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a:t>
            </a:fld>
            <a:endParaRPr lang="en-US"/>
          </a:p>
        </p:txBody>
      </p:sp>
    </p:spTree>
    <p:extLst>
      <p:ext uri="{BB962C8B-B14F-4D97-AF65-F5344CB8AC3E}">
        <p14:creationId xmlns:p14="http://schemas.microsoft.com/office/powerpoint/2010/main" val="2161642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Without EPT guest physical </a:t>
            </a:r>
            <a:r>
              <a:rPr lang="en-US" sz="1200" kern="1200" dirty="0" err="1">
                <a:solidFill>
                  <a:schemeClr val="tx1"/>
                </a:solidFill>
                <a:effectLst/>
                <a:latin typeface="+mn-lt"/>
                <a:ea typeface="+mn-ea"/>
                <a:cs typeface="+mn-cs"/>
              </a:rPr>
              <a:t>addrésses</a:t>
            </a:r>
            <a:r>
              <a:rPr lang="en-US" sz="1200" kern="1200" dirty="0">
                <a:solidFill>
                  <a:schemeClr val="tx1"/>
                </a:solidFill>
                <a:effectLst/>
                <a:latin typeface="+mn-lt"/>
                <a:ea typeface="+mn-ea"/>
                <a:cs typeface="+mn-cs"/>
              </a:rPr>
              <a:t> are used to access the host physical memory. Address H is equal to the address G.</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50</a:t>
            </a:fld>
            <a:endParaRPr lang="en-US"/>
          </a:p>
        </p:txBody>
      </p:sp>
    </p:spTree>
    <p:extLst>
      <p:ext uri="{BB962C8B-B14F-4D97-AF65-F5344CB8AC3E}">
        <p14:creationId xmlns:p14="http://schemas.microsoft.com/office/powerpoint/2010/main" val="1581678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EPT we can get an additional or second level of address translation. When EPT is enabled, guest physical addresses are translated to host physical </a:t>
            </a:r>
            <a:r>
              <a:rPr lang="en-US" sz="1200" kern="1200" dirty="0" err="1">
                <a:solidFill>
                  <a:schemeClr val="tx1"/>
                </a:solidFill>
                <a:effectLst/>
                <a:latin typeface="+mn-lt"/>
                <a:ea typeface="+mn-ea"/>
                <a:cs typeface="+mn-cs"/>
              </a:rPr>
              <a:t>addrésses</a:t>
            </a:r>
            <a:r>
              <a:rPr lang="en-US" sz="1200" kern="1200" dirty="0">
                <a:solidFill>
                  <a:schemeClr val="tx1"/>
                </a:solidFill>
                <a:effectLst/>
                <a:latin typeface="+mn-lt"/>
                <a:ea typeface="+mn-ea"/>
                <a:cs typeface="+mn-cs"/>
              </a:rPr>
              <a:t> by traversing a set of EPT paging structures.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51</a:t>
            </a:fld>
            <a:endParaRPr lang="en-US"/>
          </a:p>
        </p:txBody>
      </p:sp>
    </p:spTree>
    <p:extLst>
      <p:ext uri="{BB962C8B-B14F-4D97-AF65-F5344CB8AC3E}">
        <p14:creationId xmlns:p14="http://schemas.microsoft.com/office/powerpoint/2010/main" val="878970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address H is calculated using EPT mechanism. Let’s have a look at the </a:t>
            </a:r>
            <a:r>
              <a:rPr lang="en-US" sz="1200" kern="1200" dirty="0" err="1">
                <a:solidFill>
                  <a:schemeClr val="tx1"/>
                </a:solidFill>
                <a:effectLst/>
                <a:latin typeface="+mn-lt"/>
                <a:ea typeface="+mn-ea"/>
                <a:cs typeface="+mn-cs"/>
              </a:rPr>
              <a:t>EèePèeTèe</a:t>
            </a:r>
            <a:r>
              <a:rPr lang="en-US" sz="1200" kern="1200" dirty="0">
                <a:solidFill>
                  <a:schemeClr val="tx1"/>
                </a:solidFill>
                <a:effectLst/>
                <a:latin typeface="+mn-lt"/>
                <a:ea typeface="+mn-ea"/>
                <a:cs typeface="+mn-cs"/>
              </a:rPr>
              <a:t> details.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52</a:t>
            </a:fld>
            <a:endParaRPr lang="en-US"/>
          </a:p>
        </p:txBody>
      </p:sp>
    </p:spTree>
    <p:extLst>
      <p:ext uri="{BB962C8B-B14F-4D97-AF65-F5344CB8AC3E}">
        <p14:creationId xmlns:p14="http://schemas.microsoft.com/office/powerpoint/2010/main" val="3361373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component of EPT mechanism is the set of EPT paging structures. </a:t>
            </a:r>
            <a:endParaRPr lang="en-US" dirty="0">
              <a:effectLst/>
            </a:endParaRPr>
          </a:p>
          <a:p>
            <a:r>
              <a:rPr lang="en-US" sz="1200" kern="1200" dirty="0">
                <a:solidFill>
                  <a:schemeClr val="tx1"/>
                </a:solidFill>
                <a:effectLst/>
                <a:latin typeface="+mn-lt"/>
                <a:ea typeface="+mn-ea"/>
                <a:cs typeface="+mn-cs"/>
              </a:rPr>
              <a:t>These structures include EPT entries, which determine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53</a:t>
            </a:fld>
            <a:endParaRPr lang="en-US"/>
          </a:p>
        </p:txBody>
      </p:sp>
    </p:spTree>
    <p:extLst>
      <p:ext uri="{BB962C8B-B14F-4D97-AF65-F5344CB8AC3E}">
        <p14:creationId xmlns:p14="http://schemas.microsoft.com/office/powerpoint/2010/main" val="1010654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mapping between the guest memory and the host memory. Let’s see how we can apply EPT.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54</a:t>
            </a:fld>
            <a:endParaRPr lang="en-US"/>
          </a:p>
        </p:txBody>
      </p:sp>
    </p:spTree>
    <p:extLst>
      <p:ext uri="{BB962C8B-B14F-4D97-AF65-F5344CB8AC3E}">
        <p14:creationId xmlns:p14="http://schemas.microsoft.com/office/powerpoint/2010/main" val="2783872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EPT can help to control read, write and even execute access for each memory page.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55</a:t>
            </a:fld>
            <a:endParaRPr lang="en-US"/>
          </a:p>
        </p:txBody>
      </p:sp>
    </p:spTree>
    <p:extLst>
      <p:ext uri="{BB962C8B-B14F-4D97-AF65-F5344CB8AC3E}">
        <p14:creationId xmlns:p14="http://schemas.microsoft.com/office/powerpoint/2010/main" val="114624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to trap any read access to the sensitive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56</a:t>
            </a:fld>
            <a:endParaRPr lang="en-US"/>
          </a:p>
        </p:txBody>
      </p:sp>
    </p:spTree>
    <p:extLst>
      <p:ext uri="{BB962C8B-B14F-4D97-AF65-F5344CB8AC3E}">
        <p14:creationId xmlns:p14="http://schemas.microsoft.com/office/powerpoint/2010/main" val="1352633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set to the zero the corresponding access bits on page with this data. </a:t>
            </a:r>
            <a:endParaRPr lang="en-US" dirty="0">
              <a:effectLst/>
            </a:endParaRPr>
          </a:p>
          <a:p>
            <a:r>
              <a:rPr lang="en-US" sz="1200" kern="1200" dirty="0">
                <a:solidFill>
                  <a:schemeClr val="tx1"/>
                </a:solidFill>
                <a:effectLst/>
                <a:latin typeface="+mn-lt"/>
                <a:ea typeface="+mn-ea"/>
                <a:cs typeface="+mn-cs"/>
              </a:rPr>
              <a:t>Also, after trapping such access attempts,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57</a:t>
            </a:fld>
            <a:endParaRPr lang="en-US"/>
          </a:p>
        </p:txBody>
      </p:sp>
    </p:spTree>
    <p:extLst>
      <p:ext uri="{BB962C8B-B14F-4D97-AF65-F5344CB8AC3E}">
        <p14:creationId xmlns:p14="http://schemas.microsoft.com/office/powerpoint/2010/main" val="278552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redirect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riːdɪˈrekt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them from the secret page to the new memory page a page with fake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58</a:t>
            </a:fld>
            <a:endParaRPr lang="en-US"/>
          </a:p>
        </p:txBody>
      </p:sp>
    </p:spTree>
    <p:extLst>
      <p:ext uri="{BB962C8B-B14F-4D97-AF65-F5344CB8AC3E}">
        <p14:creationId xmlns:p14="http://schemas.microsoft.com/office/powerpoint/2010/main" val="194164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page with fake data</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59</a:t>
            </a:fld>
            <a:endParaRPr lang="en-US"/>
          </a:p>
        </p:txBody>
      </p:sp>
    </p:spTree>
    <p:extLst>
      <p:ext uri="{BB962C8B-B14F-4D97-AF65-F5344CB8AC3E}">
        <p14:creationId xmlns:p14="http://schemas.microsoft.com/office/powerpoint/2010/main" val="26404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am going to demonstrate how this problem can be solved by my MemoryRanger. </a:t>
            </a:r>
            <a:endParaRPr lang="en-US" dirty="0">
              <a:effectLst/>
            </a:endParaRPr>
          </a:p>
          <a:p>
            <a:r>
              <a:rPr lang="en-US" sz="1200" kern="1200" dirty="0">
                <a:solidFill>
                  <a:schemeClr val="tx1"/>
                </a:solidFill>
                <a:effectLst/>
                <a:latin typeface="+mn-lt"/>
                <a:ea typeface="+mn-ea"/>
                <a:cs typeface="+mn-cs"/>
              </a:rPr>
              <a:t>MemoryRanger is a hypervisor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haɪpə</a:t>
            </a:r>
            <a:r>
              <a:rPr lang="en-US" sz="1200" b="1" kern="1200" dirty="0">
                <a:solidFill>
                  <a:schemeClr val="tx1"/>
                </a:solidFill>
                <a:effectLst/>
                <a:latin typeface="+mn-lt"/>
                <a:ea typeface="+mn-ea"/>
                <a:cs typeface="+mn-cs"/>
              </a:rPr>
              <a:t>(r)ˌ </a:t>
            </a:r>
            <a:r>
              <a:rPr lang="en-US" sz="1200" b="1" kern="1200" dirty="0" err="1">
                <a:solidFill>
                  <a:schemeClr val="tx1"/>
                </a:solidFill>
                <a:effectLst/>
                <a:latin typeface="+mn-lt"/>
                <a:ea typeface="+mn-ea"/>
                <a:cs typeface="+mn-cs"/>
              </a:rPr>
              <a:t>vaɪzə</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 which protects memory by running drivers inside the isolated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aɪsəˌleɪtɪd</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kernel spaces.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6</a:t>
            </a:fld>
            <a:endParaRPr lang="en-US"/>
          </a:p>
        </p:txBody>
      </p:sp>
    </p:spTree>
    <p:extLst>
      <p:ext uri="{BB962C8B-B14F-4D97-AF65-F5344CB8AC3E}">
        <p14:creationId xmlns:p14="http://schemas.microsoft.com/office/powerpoint/2010/main" val="894470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these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ðiːz</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memory access permissions</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redirected </a:t>
            </a:r>
            <a:r>
              <a:rPr lang="en-US" sz="1200" u="sng"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kənˌfɪɡjəˈreɪʃ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can be changed in real time. So, we can dynamically restrict access to any memory regions using one set of EPT paging structures.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60</a:t>
            </a:fld>
            <a:endParaRPr lang="en-US"/>
          </a:p>
        </p:txBody>
      </p:sp>
    </p:spTree>
    <p:extLst>
      <p:ext uri="{BB962C8B-B14F-4D97-AF65-F5344CB8AC3E}">
        <p14:creationId xmlns:p14="http://schemas.microsoft.com/office/powerpoint/2010/main" val="23647849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we can </a:t>
            </a:r>
            <a:r>
              <a:rPr lang="en-US" sz="1200" kern="1200" dirty="0" err="1">
                <a:solidFill>
                  <a:schemeClr val="tx1"/>
                </a:solidFill>
                <a:effectLst/>
                <a:latin typeface="+mn-lt"/>
                <a:ea typeface="+mn-ea"/>
                <a:cs typeface="+mn-cs"/>
              </a:rPr>
              <a:t>állocáte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æləkeɪt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several sets of EPT paging structures with various memory access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kənˌfɪɡjəˈreɪʃ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by switching between them, we can organize drivers’ execution in </a:t>
            </a:r>
            <a:r>
              <a:rPr lang="en-US" sz="1200" kern="1200" dirty="0" err="1">
                <a:solidFill>
                  <a:schemeClr val="tx1"/>
                </a:solidFill>
                <a:effectLst/>
                <a:latin typeface="+mn-lt"/>
                <a:ea typeface="+mn-ea"/>
                <a:cs typeface="+mn-cs"/>
              </a:rPr>
              <a:t>ìsolat</a:t>
            </a:r>
            <a:r>
              <a:rPr lang="en-US" sz="1200" u="sng" kern="1200" dirty="0" err="1">
                <a:solidFill>
                  <a:schemeClr val="tx1"/>
                </a:solidFill>
                <a:effectLst/>
                <a:latin typeface="+mn-lt"/>
                <a:ea typeface="+mn-ea"/>
                <a:cs typeface="+mn-cs"/>
              </a:rPr>
              <a:t>ed</a:t>
            </a:r>
            <a:r>
              <a:rPr lang="en-US" sz="1200" kern="1200" dirty="0">
                <a:solidFill>
                  <a:schemeClr val="tx1"/>
                </a:solidFill>
                <a:effectLst/>
                <a:latin typeface="+mn-lt"/>
                <a:ea typeface="+mn-ea"/>
                <a:cs typeface="+mn-cs"/>
              </a:rPr>
              <a:t> enclaves. That’s exactly what we need.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61</a:t>
            </a:fld>
            <a:endParaRPr lang="en-US"/>
          </a:p>
        </p:txBody>
      </p:sp>
    </p:spTree>
    <p:extLst>
      <p:ext uri="{BB962C8B-B14F-4D97-AF65-F5344CB8AC3E}">
        <p14:creationId xmlns:p14="http://schemas.microsoft.com/office/powerpoint/2010/main" val="29108904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idea of MemoryRanger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62</a:t>
            </a:fld>
            <a:endParaRPr lang="en-US"/>
          </a:p>
        </p:txBody>
      </p:sp>
    </p:spTree>
    <p:extLst>
      <p:ext uri="{BB962C8B-B14F-4D97-AF65-F5344CB8AC3E}">
        <p14:creationId xmlns:p14="http://schemas.microsoft.com/office/powerpoint/2010/main" val="318289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to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sepəreɪt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séparáte</a:t>
            </a:r>
            <a:r>
              <a:rPr lang="en-US" sz="1200" kern="1200" dirty="0">
                <a:solidFill>
                  <a:schemeClr val="tx1"/>
                </a:solidFill>
                <a:effectLst/>
                <a:latin typeface="+mn-lt"/>
                <a:ea typeface="+mn-ea"/>
                <a:cs typeface="+mn-cs"/>
              </a:rPr>
              <a:t> drivers in that way, so all drivers will be executed in isolated memory enclosures. </a:t>
            </a:r>
            <a:endParaRPr lang="en-US" dirty="0">
              <a:effectLst/>
            </a:endParaRPr>
          </a:p>
          <a:p>
            <a:r>
              <a:rPr lang="en-US" sz="1200" kern="1200" dirty="0">
                <a:solidFill>
                  <a:schemeClr val="tx1"/>
                </a:solidFill>
                <a:effectLst/>
                <a:latin typeface="+mn-lt"/>
                <a:ea typeface="+mn-ea"/>
                <a:cs typeface="+mn-cs"/>
              </a:rPr>
              <a:t>Let me show you how to implement this idea to protect FILE_OBJECT structures.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63</a:t>
            </a:fld>
            <a:endParaRPr lang="en-US"/>
          </a:p>
        </p:txBody>
      </p:sp>
    </p:spTree>
    <p:extLst>
      <p:ext uri="{BB962C8B-B14F-4D97-AF65-F5344CB8AC3E}">
        <p14:creationId xmlns:p14="http://schemas.microsoft.com/office/powerpoint/2010/main" val="1653458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explored the following scenario. The OS kernel is loaded into the memory and accesses its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64</a:t>
            </a:fld>
            <a:endParaRPr lang="en-US"/>
          </a:p>
        </p:txBody>
      </p:sp>
    </p:spTree>
    <p:extLst>
      <p:ext uri="{BB962C8B-B14F-4D97-AF65-F5344CB8AC3E}">
        <p14:creationId xmlns:p14="http://schemas.microsoft.com/office/powerpoint/2010/main" val="5886701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that the boss loads its driver, and opens the budget file. </a:t>
            </a:r>
            <a:endParaRPr lang="en-US" dirty="0">
              <a:effectLst/>
            </a:endParaRPr>
          </a:p>
          <a:p>
            <a:r>
              <a:rPr lang="en-US" sz="1200" kern="1200" dirty="0">
                <a:solidFill>
                  <a:schemeClr val="tx1"/>
                </a:solidFill>
                <a:effectLst/>
                <a:latin typeface="+mn-lt"/>
                <a:ea typeface="+mn-ea"/>
                <a:cs typeface="+mn-cs"/>
              </a:rPr>
              <a:t>You can see the corresponding FILE_OBJECT structure.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65</a:t>
            </a:fld>
            <a:endParaRPr lang="en-US"/>
          </a:p>
        </p:txBody>
      </p:sp>
    </p:spTree>
    <p:extLst>
      <p:ext uri="{BB962C8B-B14F-4D97-AF65-F5344CB8AC3E}">
        <p14:creationId xmlns:p14="http://schemas.microsoft.com/office/powerpoint/2010/main" val="4103473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attacker’s driver is loaded and it creates the file hijacker.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66</a:t>
            </a:fld>
            <a:endParaRPr lang="en-US"/>
          </a:p>
        </p:txBody>
      </p:sp>
    </p:spTree>
    <p:extLst>
      <p:ext uri="{BB962C8B-B14F-4D97-AF65-F5344CB8AC3E}">
        <p14:creationId xmlns:p14="http://schemas.microsoft.com/office/powerpoint/2010/main" val="1064246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the attacker tries to access the budget FILE_OBJECT structure in order to reveal it. </a:t>
            </a:r>
            <a:endParaRPr lang="en-US" dirty="0">
              <a:effectLst/>
            </a:endParaRPr>
          </a:p>
          <a:p>
            <a:r>
              <a:rPr lang="en-US" sz="1200" kern="1200" dirty="0">
                <a:solidFill>
                  <a:schemeClr val="tx1"/>
                </a:solidFill>
                <a:effectLst/>
                <a:latin typeface="+mn-lt"/>
                <a:ea typeface="+mn-ea"/>
                <a:cs typeface="+mn-cs"/>
              </a:rPr>
              <a:t>As you remember that all drivers share the same memory space and such an illegal </a:t>
            </a:r>
            <a:r>
              <a:rPr lang="en-US" sz="1200" u="sng" kern="1200" dirty="0">
                <a:solidFill>
                  <a:schemeClr val="tx1"/>
                </a:solidFill>
                <a:effectLst/>
                <a:latin typeface="+mn-lt"/>
                <a:ea typeface="+mn-ea"/>
                <a:cs typeface="+mn-cs"/>
              </a:rPr>
              <a:t>access attempt</a:t>
            </a:r>
            <a:r>
              <a:rPr lang="en-US" sz="1200" kern="1200" dirty="0">
                <a:solidFill>
                  <a:schemeClr val="tx1"/>
                </a:solidFill>
                <a:effectLst/>
                <a:latin typeface="+mn-lt"/>
                <a:ea typeface="+mn-ea"/>
                <a:cs typeface="+mn-cs"/>
              </a:rPr>
              <a:t> is becoming uncontrolled. </a:t>
            </a:r>
            <a:endParaRPr lang="en-US" dirty="0">
              <a:effectLst/>
            </a:endParaRPr>
          </a:p>
          <a:p>
            <a:r>
              <a:rPr lang="en-US" sz="1200" kern="1200" dirty="0">
                <a:solidFill>
                  <a:schemeClr val="tx1"/>
                </a:solidFill>
                <a:effectLst/>
                <a:latin typeface="+mn-lt"/>
                <a:ea typeface="+mn-ea"/>
                <a:cs typeface="+mn-cs"/>
              </a:rPr>
              <a:t>Let’s roll back and launch my MemoryRanger to isolate all these drivers from the rest of the OS kernel.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67</a:t>
            </a:fld>
            <a:endParaRPr lang="en-US"/>
          </a:p>
        </p:txBody>
      </p:sp>
    </p:spTree>
    <p:extLst>
      <p:ext uri="{BB962C8B-B14F-4D97-AF65-F5344CB8AC3E}">
        <p14:creationId xmlns:p14="http://schemas.microsoft.com/office/powerpoint/2010/main" val="15409361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MemoryRanger allocates the EPT structure for the default enclave.</a:t>
            </a:r>
            <a:endParaRPr lang="en-US" dirty="0">
              <a:effectLst/>
            </a:endParaRPr>
          </a:p>
          <a:p>
            <a:r>
              <a:rPr lang="en-US" sz="1200" kern="1200" dirty="0">
                <a:solidFill>
                  <a:schemeClr val="tx1"/>
                </a:solidFill>
                <a:effectLst/>
                <a:latin typeface="+mn-lt"/>
                <a:ea typeface="+mn-ea"/>
                <a:cs typeface="+mn-cs"/>
              </a:rPr>
              <a:t>Windows OS kernel is executed inside the default enclave.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68</a:t>
            </a:fld>
            <a:endParaRPr lang="en-US"/>
          </a:p>
        </p:txBody>
      </p:sp>
    </p:spTree>
    <p:extLst>
      <p:ext uri="{BB962C8B-B14F-4D97-AF65-F5344CB8AC3E}">
        <p14:creationId xmlns:p14="http://schemas.microsoft.com/office/powerpoint/2010/main" val="12534671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MemoryRanger traps the loading of the boss’s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bɒses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driver and allocates a new EPT structure for the boss’s enclave. </a:t>
            </a:r>
            <a:endParaRPr lang="en-US" dirty="0">
              <a:effectLst/>
            </a:endParaRPr>
          </a:p>
          <a:p>
            <a:r>
              <a:rPr lang="en-US" sz="1200" kern="1200" dirty="0">
                <a:solidFill>
                  <a:schemeClr val="tx1"/>
                </a:solidFill>
                <a:effectLst/>
                <a:latin typeface="+mn-lt"/>
                <a:ea typeface="+mn-ea"/>
                <a:cs typeface="+mn-cs"/>
              </a:rPr>
              <a:t>MemoryRanger updates all EPT structures in the following way. </a:t>
            </a:r>
            <a:endParaRPr lang="en-US" dirty="0">
              <a:effectLst/>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boss’s driver and OS kernel are executed inside boss’s enclave. </a:t>
            </a:r>
            <a:endParaRPr lang="en-US" dirty="0">
              <a:effectLst/>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default enclave, MemoryRanger restricts access to the boss’s driver. </a:t>
            </a:r>
            <a:endParaRPr lang="en-US" dirty="0">
              <a:effectLst/>
            </a:endParaRPr>
          </a:p>
          <a:p>
            <a:r>
              <a:rPr lang="en-US" sz="1200" kern="1200" dirty="0">
                <a:solidFill>
                  <a:schemeClr val="tx1"/>
                </a:solidFill>
                <a:effectLst/>
                <a:latin typeface="+mn-lt"/>
                <a:ea typeface="+mn-ea"/>
                <a:cs typeface="+mn-cs"/>
              </a:rPr>
              <a:t>This memory access </a:t>
            </a:r>
            <a:r>
              <a:rPr lang="en-US" sz="1200" kern="1200" dirty="0" err="1">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kənˌfɪɡjəˈreɪʃ</a:t>
            </a:r>
            <a:r>
              <a:rPr lang="en-US" sz="1200" kern="1200" dirty="0">
                <a:solidFill>
                  <a:schemeClr val="tx1"/>
                </a:solidFill>
                <a:effectLst/>
                <a:latin typeface="+mn-lt"/>
                <a:ea typeface="+mn-ea"/>
                <a:cs typeface="+mn-cs"/>
              </a:rPr>
              <a:t>(ə)n/  guarantees that the boss’s driver is executed inside its </a:t>
            </a:r>
            <a:r>
              <a:rPr lang="en-US" sz="1200" u="sng" kern="1200" dirty="0">
                <a:solidFill>
                  <a:schemeClr val="tx1"/>
                </a:solidFill>
                <a:effectLst/>
                <a:latin typeface="+mn-lt"/>
                <a:ea typeface="+mn-ea"/>
                <a:cs typeface="+mn-cs"/>
              </a:rPr>
              <a:t>enclave</a:t>
            </a:r>
            <a:r>
              <a:rPr lang="en-US" sz="1200" kern="1200" dirty="0">
                <a:solidFill>
                  <a:schemeClr val="tx1"/>
                </a:solidFill>
                <a:effectLst/>
                <a:latin typeface="+mn-lt"/>
                <a:ea typeface="+mn-ea"/>
                <a:cs typeface="+mn-cs"/>
              </a:rPr>
              <a:t> only.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69</a:t>
            </a:fld>
            <a:endParaRPr lang="en-US"/>
          </a:p>
        </p:txBody>
      </p:sp>
    </p:spTree>
    <p:extLst>
      <p:ext uri="{BB962C8B-B14F-4D97-AF65-F5344CB8AC3E}">
        <p14:creationId xmlns:p14="http://schemas.microsoft.com/office/powerpoint/2010/main" val="13475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year I present</a:t>
            </a:r>
            <a:r>
              <a:rPr lang="en-US" sz="1200" u="sng" kern="1200" dirty="0">
                <a:solidFill>
                  <a:schemeClr val="tx1"/>
                </a:solidFill>
                <a:effectLst/>
                <a:latin typeface="+mn-lt"/>
                <a:ea typeface="+mn-ea"/>
                <a:cs typeface="+mn-cs"/>
              </a:rPr>
              <a:t>ed</a:t>
            </a:r>
            <a:r>
              <a:rPr lang="en-US" sz="1200" kern="1200" dirty="0">
                <a:solidFill>
                  <a:schemeClr val="tx1"/>
                </a:solidFill>
                <a:effectLst/>
                <a:latin typeface="+mn-lt"/>
                <a:ea typeface="+mn-ea"/>
                <a:cs typeface="+mn-cs"/>
              </a:rPr>
              <a:t> my MemoryRanger at the Black Hat Europe. </a:t>
            </a:r>
            <a:endParaRPr lang="en-US" dirty="0">
              <a:effectLst/>
            </a:endParaRPr>
          </a:p>
          <a:p>
            <a:r>
              <a:rPr lang="en-US" sz="1200" kern="1200" dirty="0">
                <a:solidFill>
                  <a:schemeClr val="tx1"/>
                </a:solidFill>
                <a:effectLst/>
                <a:latin typeface="+mn-lt"/>
                <a:ea typeface="+mn-ea"/>
                <a:cs typeface="+mn-cs"/>
              </a:rPr>
              <a:t>Today’s presentation demonstrates its </a:t>
            </a:r>
            <a:r>
              <a:rPr lang="en-US" sz="1200" u="sng" kern="1200" dirty="0">
                <a:solidFill>
                  <a:schemeClr val="tx1"/>
                </a:solidFill>
                <a:effectLst/>
                <a:latin typeface="+mn-lt"/>
                <a:ea typeface="+mn-ea"/>
                <a:cs typeface="+mn-cs"/>
              </a:rPr>
              <a:t>further</a:t>
            </a:r>
            <a:r>
              <a:rPr lang="en-US" sz="1200" kern="1200" dirty="0">
                <a:solidFill>
                  <a:schemeClr val="tx1"/>
                </a:solidFill>
                <a:effectLst/>
                <a:latin typeface="+mn-lt"/>
                <a:ea typeface="+mn-ea"/>
                <a:cs typeface="+mn-cs"/>
              </a:rPr>
              <a:t> development. </a:t>
            </a:r>
            <a:endParaRPr lang="en-US" dirty="0">
              <a:effectLst/>
            </a:endParaRPr>
          </a:p>
          <a:p>
            <a:r>
              <a:rPr lang="en-US" sz="1200" kern="1200" dirty="0">
                <a:solidFill>
                  <a:schemeClr val="tx1"/>
                </a:solidFill>
                <a:effectLst/>
                <a:latin typeface="+mn-lt"/>
                <a:ea typeface="+mn-ea"/>
                <a:cs typeface="+mn-cs"/>
              </a:rPr>
              <a:t>Feel </a:t>
            </a:r>
            <a:r>
              <a:rPr lang="en-US" sz="1200" u="sng" kern="1200" dirty="0" err="1">
                <a:solidFill>
                  <a:schemeClr val="tx1"/>
                </a:solidFill>
                <a:effectLst/>
                <a:latin typeface="+mn-lt"/>
                <a:ea typeface="+mn-ea"/>
                <a:cs typeface="+mn-cs"/>
              </a:rPr>
              <a:t>frée</a:t>
            </a:r>
            <a:r>
              <a:rPr lang="en-US" sz="1200" kern="1200" dirty="0">
                <a:solidFill>
                  <a:schemeClr val="tx1"/>
                </a:solidFill>
                <a:effectLst/>
                <a:latin typeface="+mn-lt"/>
                <a:ea typeface="+mn-ea"/>
                <a:cs typeface="+mn-cs"/>
              </a:rPr>
              <a:t> to ask me any questions at the end of our talk.</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7</a:t>
            </a:fld>
            <a:endParaRPr lang="en-US"/>
          </a:p>
        </p:txBody>
      </p:sp>
    </p:spTree>
    <p:extLst>
      <p:ext uri="{BB962C8B-B14F-4D97-AF65-F5344CB8AC3E}">
        <p14:creationId xmlns:p14="http://schemas.microsoft.com/office/powerpoint/2010/main" val="3936929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boss’s driver creates a budget file, the OS allocates the corresponding FILE_OBJECT structure. </a:t>
            </a:r>
            <a:endParaRPr lang="en-US" dirty="0">
              <a:effectLst/>
            </a:endParaRPr>
          </a:p>
          <a:p>
            <a:r>
              <a:rPr lang="en-US" sz="1200" kern="1200" dirty="0">
                <a:solidFill>
                  <a:schemeClr val="tx1"/>
                </a:solidFill>
                <a:effectLst/>
                <a:latin typeface="+mn-lt"/>
                <a:ea typeface="+mn-ea"/>
                <a:cs typeface="+mn-cs"/>
              </a:rPr>
              <a:t>My MemoryRanger updates all enclaves’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a:t>
            </a:r>
            <a:r>
              <a:rPr lang="en-US" sz="1200" b="1" u="sng" kern="1200" dirty="0" err="1">
                <a:solidFill>
                  <a:schemeClr val="tx1"/>
                </a:solidFill>
                <a:effectLst/>
                <a:latin typeface="+mn-lt"/>
                <a:ea typeface="+mn-ea"/>
                <a:cs typeface="+mn-cs"/>
              </a:rPr>
              <a:t>ɡjə</a:t>
            </a:r>
            <a:r>
              <a:rPr lang="en-US" sz="1200" b="1" kern="1200" dirty="0" err="1">
                <a:solidFill>
                  <a:schemeClr val="tx1"/>
                </a:solidFill>
                <a:effectLst/>
                <a:latin typeface="+mn-lt"/>
                <a:ea typeface="+mn-ea"/>
                <a:cs typeface="+mn-cs"/>
              </a:rPr>
              <a:t>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again. </a:t>
            </a:r>
            <a:endParaRPr lang="en-US" dirty="0">
              <a:effectLst/>
            </a:endParaRPr>
          </a:p>
          <a:p>
            <a:r>
              <a:rPr lang="en-US" sz="1200" kern="1200" dirty="0">
                <a:solidFill>
                  <a:schemeClr val="tx1"/>
                </a:solidFill>
                <a:effectLst/>
                <a:latin typeface="+mn-lt"/>
                <a:ea typeface="+mn-ea"/>
                <a:cs typeface="+mn-cs"/>
              </a:rPr>
              <a:t>As a result, the boss’s driver </a:t>
            </a:r>
            <a:r>
              <a:rPr lang="en-US" sz="1200" kern="1200" dirty="0" err="1">
                <a:solidFill>
                  <a:schemeClr val="tx1"/>
                </a:solidFill>
                <a:effectLst/>
                <a:latin typeface="+mn-lt"/>
                <a:ea typeface="+mn-ea"/>
                <a:cs typeface="+mn-cs"/>
              </a:rPr>
              <a:t>áccessés</a:t>
            </a:r>
            <a:r>
              <a:rPr lang="en-US" sz="1200" kern="1200" dirty="0">
                <a:solidFill>
                  <a:schemeClr val="tx1"/>
                </a:solidFill>
                <a:effectLst/>
                <a:latin typeface="+mn-lt"/>
                <a:ea typeface="+mn-ea"/>
                <a:cs typeface="+mn-cs"/>
              </a:rPr>
              <a:t> the budget only inside its enclave. </a:t>
            </a:r>
            <a:endParaRPr lang="en-US" dirty="0">
              <a:effectLst/>
            </a:endParaRPr>
          </a:p>
          <a:p>
            <a:r>
              <a:rPr lang="en-US" sz="1200" kern="1200" dirty="0">
                <a:solidFill>
                  <a:schemeClr val="tx1"/>
                </a:solidFill>
                <a:effectLst/>
                <a:latin typeface="+mn-lt"/>
                <a:ea typeface="+mn-ea"/>
                <a:cs typeface="+mn-cs"/>
              </a:rPr>
              <a:t>MemoryRanger traps </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træps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 loading of the attacker’s driver</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70</a:t>
            </a:fld>
            <a:endParaRPr lang="en-US"/>
          </a:p>
        </p:txBody>
      </p:sp>
    </p:spTree>
    <p:extLst>
      <p:ext uri="{BB962C8B-B14F-4D97-AF65-F5344CB8AC3E}">
        <p14:creationId xmlns:p14="http://schemas.microsoft.com/office/powerpoint/2010/main" val="3689020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creates an </a:t>
            </a:r>
            <a:r>
              <a:rPr lang="en-US" sz="1200" u="sng" kern="1200" dirty="0">
                <a:solidFill>
                  <a:schemeClr val="tx1"/>
                </a:solidFill>
                <a:effectLst/>
                <a:latin typeface="+mn-lt"/>
                <a:ea typeface="+mn-ea"/>
                <a:cs typeface="+mn-cs"/>
              </a:rPr>
              <a:t>enclave</a:t>
            </a:r>
            <a:r>
              <a:rPr lang="en-US" sz="1200" kern="1200" dirty="0">
                <a:solidFill>
                  <a:schemeClr val="tx1"/>
                </a:solidFill>
                <a:effectLst/>
                <a:latin typeface="+mn-lt"/>
                <a:ea typeface="+mn-ea"/>
                <a:cs typeface="+mn-cs"/>
              </a:rPr>
              <a:t> for it. </a:t>
            </a:r>
            <a:endParaRPr lang="en-US" dirty="0">
              <a:effectLst/>
            </a:endParaRPr>
          </a:p>
          <a:p>
            <a:r>
              <a:rPr lang="en-US" sz="1200" kern="1200" dirty="0">
                <a:solidFill>
                  <a:schemeClr val="tx1"/>
                </a:solidFill>
                <a:effectLst/>
                <a:latin typeface="+mn-lt"/>
                <a:ea typeface="+mn-ea"/>
                <a:cs typeface="+mn-cs"/>
              </a:rPr>
              <a:t>You can see that the attacker’s driver can be executed only inside its own enclave, where the budget FILE_OBJECT structure is protected. The boss’s </a:t>
            </a:r>
            <a:r>
              <a:rPr lang="en-US" sz="1200" u="sng" kern="1200" dirty="0">
                <a:solidFill>
                  <a:schemeClr val="tx1"/>
                </a:solidFill>
                <a:effectLst/>
                <a:latin typeface="+mn-lt"/>
                <a:ea typeface="+mn-ea"/>
                <a:cs typeface="+mn-cs"/>
              </a:rPr>
              <a:t>driver</a:t>
            </a:r>
            <a:r>
              <a:rPr lang="en-US" sz="1200" kern="1200" dirty="0">
                <a:solidFill>
                  <a:schemeClr val="tx1"/>
                </a:solidFill>
                <a:effectLst/>
                <a:latin typeface="+mn-lt"/>
                <a:ea typeface="+mn-ea"/>
                <a:cs typeface="+mn-cs"/>
              </a:rPr>
              <a:t> is protected as well.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71</a:t>
            </a:fld>
            <a:endParaRPr lang="en-US"/>
          </a:p>
        </p:txBody>
      </p:sp>
    </p:spTree>
    <p:extLst>
      <p:ext uri="{BB962C8B-B14F-4D97-AF65-F5344CB8AC3E}">
        <p14:creationId xmlns:p14="http://schemas.microsoft.com/office/powerpoint/2010/main" val="4214533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the attacker’s driver creates the file hijacker.</a:t>
            </a:r>
            <a:endParaRPr lang="en-US" dirty="0">
              <a:effectLst/>
            </a:endParaRPr>
          </a:p>
          <a:p>
            <a:r>
              <a:rPr lang="en-US" sz="1200" kern="1200" dirty="0">
                <a:solidFill>
                  <a:schemeClr val="tx1"/>
                </a:solidFill>
                <a:effectLst/>
                <a:latin typeface="+mn-lt"/>
                <a:ea typeface="+mn-ea"/>
                <a:cs typeface="+mn-cs"/>
              </a:rPr>
              <a:t>MemoryRanger traps this event as well and updates all enclaves’ /</a:t>
            </a:r>
            <a:r>
              <a:rPr lang="en-US" sz="1200" kern="1200" dirty="0" err="1">
                <a:solidFill>
                  <a:schemeClr val="tx1"/>
                </a:solidFill>
                <a:effectLst/>
                <a:latin typeface="+mn-lt"/>
                <a:ea typeface="+mn-ea"/>
                <a:cs typeface="+mn-cs"/>
              </a:rPr>
              <a:t>kənˌfɪɡjəˈreɪʃ</a:t>
            </a:r>
            <a:r>
              <a:rPr lang="en-US" sz="1200" kern="1200" dirty="0">
                <a:solidFill>
                  <a:schemeClr val="tx1"/>
                </a:solidFill>
                <a:effectLst/>
                <a:latin typeface="+mn-lt"/>
                <a:ea typeface="+mn-ea"/>
                <a:cs typeface="+mn-cs"/>
              </a:rPr>
              <a:t>(ə)</a:t>
            </a:r>
            <a:r>
              <a:rPr lang="en-US" sz="1200" kern="1200" dirty="0" err="1">
                <a:solidFill>
                  <a:schemeClr val="tx1"/>
                </a:solidFill>
                <a:effectLst/>
                <a:latin typeface="+mn-lt"/>
                <a:ea typeface="+mn-ea"/>
                <a:cs typeface="+mn-cs"/>
              </a:rPr>
              <a:t>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again.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72</a:t>
            </a:fld>
            <a:endParaRPr lang="en-US"/>
          </a:p>
        </p:txBody>
      </p:sp>
    </p:spTree>
    <p:extLst>
      <p:ext uri="{BB962C8B-B14F-4D97-AF65-F5344CB8AC3E}">
        <p14:creationId xmlns:p14="http://schemas.microsoft.com/office/powerpoint/2010/main" val="19420383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attacker’s driver tries to read the FILE_OBJECT structure of the budget file.</a:t>
            </a:r>
            <a:endParaRPr lang="en-US" dirty="0">
              <a:effectLst/>
            </a:endParaRPr>
          </a:p>
          <a:p>
            <a:r>
              <a:rPr lang="en-US" sz="1200" kern="1200" dirty="0">
                <a:solidFill>
                  <a:schemeClr val="tx1"/>
                </a:solidFill>
                <a:effectLst/>
                <a:latin typeface="+mn-lt"/>
                <a:ea typeface="+mn-ea"/>
                <a:cs typeface="+mn-cs"/>
              </a:rPr>
              <a:t>This event causes EPT memory violation, which is processed by my MemoryRanger.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73</a:t>
            </a:fld>
            <a:endParaRPr lang="en-US"/>
          </a:p>
        </p:txBody>
      </p:sp>
    </p:spTree>
    <p:extLst>
      <p:ext uri="{BB962C8B-B14F-4D97-AF65-F5344CB8AC3E}">
        <p14:creationId xmlns:p14="http://schemas.microsoft.com/office/powerpoint/2010/main" val="1338067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MemoryRanger is foisting the fake page on the attacker instead of the real one. </a:t>
            </a:r>
            <a:endParaRPr lang="en-US" dirty="0">
              <a:effectLst/>
            </a:endParaRPr>
          </a:p>
          <a:p>
            <a:r>
              <a:rPr lang="en-US" sz="1200" kern="1200" dirty="0">
                <a:solidFill>
                  <a:schemeClr val="tx1"/>
                </a:solidFill>
                <a:effectLst/>
                <a:latin typeface="+mn-lt"/>
                <a:ea typeface="+mn-ea"/>
                <a:cs typeface="+mn-cs"/>
              </a:rPr>
              <a:t>In the same way, MemoryRanger allocates a separate EPT structure or memory enclave for each newly loaded driver and updates all other enclaves. This is the main idea. Let’s move on to the demonstration.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74</a:t>
            </a:fld>
            <a:endParaRPr lang="en-US"/>
          </a:p>
        </p:txBody>
      </p:sp>
    </p:spTree>
    <p:extLst>
      <p:ext uri="{BB962C8B-B14F-4D97-AF65-F5344CB8AC3E}">
        <p14:creationId xmlns:p14="http://schemas.microsoft.com/office/powerpoint/2010/main" val="2979945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 will load its driver to draw up the budget. After that, the attacker’s driver will be loaded in order to hijack the budget.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75</a:t>
            </a:fld>
            <a:endParaRPr lang="en-US"/>
          </a:p>
        </p:txBody>
      </p:sp>
    </p:spTree>
    <p:extLst>
      <p:ext uri="{BB962C8B-B14F-4D97-AF65-F5344CB8AC3E}">
        <p14:creationId xmlns:p14="http://schemas.microsoft.com/office/powerpoint/2010/main" val="10408851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what will happen if I launch MemoryRanger </a:t>
            </a:r>
            <a:r>
              <a:rPr lang="en-US" sz="1200" kern="1200" dirty="0" err="1">
                <a:solidFill>
                  <a:schemeClr val="tx1"/>
                </a:solidFill>
                <a:effectLst/>
                <a:latin typeface="+mn-lt"/>
                <a:ea typeface="+mn-ea"/>
                <a:cs typeface="+mn-cs"/>
              </a:rPr>
              <a:t>befo</a:t>
            </a:r>
            <a:r>
              <a:rPr lang="en-US" sz="1200" kern="1200" dirty="0">
                <a:solidFill>
                  <a:schemeClr val="tx1"/>
                </a:solidFill>
                <a:effectLst/>
                <a:latin typeface="+mn-lt"/>
                <a:ea typeface="+mn-ea"/>
                <a:cs typeface="+mn-cs"/>
              </a:rPr>
              <a:t>-o-re.</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76</a:t>
            </a:fld>
            <a:endParaRPr lang="en-US"/>
          </a:p>
        </p:txBody>
      </p:sp>
    </p:spTree>
    <p:extLst>
      <p:ext uri="{BB962C8B-B14F-4D97-AF65-F5344CB8AC3E}">
        <p14:creationId xmlns:p14="http://schemas.microsoft.com/office/powerpoint/2010/main" val="3318549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we are launching MemoryRanger console application. </a:t>
            </a:r>
            <a:endParaRPr lang="en-US" dirty="0">
              <a:effectLst/>
            </a:endParaRPr>
          </a:p>
          <a:p>
            <a:r>
              <a:rPr lang="en-US" sz="1200" kern="1200" dirty="0">
                <a:solidFill>
                  <a:schemeClr val="tx1"/>
                </a:solidFill>
                <a:effectLst/>
                <a:latin typeface="+mn-lt"/>
                <a:ea typeface="+mn-ea"/>
                <a:cs typeface="+mn-cs"/>
              </a:rPr>
              <a:t>It loads the hypervisor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haɪpə</a:t>
            </a:r>
            <a:r>
              <a:rPr lang="en-US" sz="1200" b="1" kern="1200" dirty="0">
                <a:solidFill>
                  <a:schemeClr val="tx1"/>
                </a:solidFill>
                <a:effectLst/>
                <a:latin typeface="+mn-lt"/>
                <a:ea typeface="+mn-ea"/>
                <a:cs typeface="+mn-cs"/>
              </a:rPr>
              <a:t>(r)ˌ </a:t>
            </a:r>
            <a:r>
              <a:rPr lang="en-US" sz="1200" b="1" kern="1200" dirty="0" err="1">
                <a:solidFill>
                  <a:schemeClr val="tx1"/>
                </a:solidFill>
                <a:effectLst/>
                <a:latin typeface="+mn-lt"/>
                <a:ea typeface="+mn-ea"/>
                <a:cs typeface="+mn-cs"/>
              </a:rPr>
              <a:t>vaɪzə</a:t>
            </a:r>
            <a:r>
              <a:rPr lang="en-US" sz="1200" b="1" kern="1200" dirty="0">
                <a:solidFill>
                  <a:schemeClr val="tx1"/>
                </a:solidFill>
                <a:effectLst/>
                <a:latin typeface="+mn-lt"/>
                <a:ea typeface="+mn-ea"/>
                <a:cs typeface="+mn-cs"/>
              </a:rPr>
              <a:t>(r)/  </a:t>
            </a:r>
            <a:r>
              <a:rPr lang="en-US" sz="1200" kern="1200" dirty="0">
                <a:solidFill>
                  <a:schemeClr val="tx1"/>
                </a:solidFill>
                <a:effectLst/>
                <a:latin typeface="+mn-lt"/>
                <a:ea typeface="+mn-ea"/>
                <a:cs typeface="+mn-cs"/>
              </a:rPr>
              <a:t>to protect kernel memory. </a:t>
            </a:r>
            <a:endParaRPr lang="en-US" dirty="0">
              <a:effectLst/>
            </a:endParaRPr>
          </a:p>
          <a:p>
            <a:r>
              <a:rPr lang="en-US" sz="1200" kern="1200" dirty="0">
                <a:solidFill>
                  <a:schemeClr val="tx1"/>
                </a:solidFill>
                <a:effectLst/>
                <a:latin typeface="+mn-lt"/>
                <a:ea typeface="+mn-ea"/>
                <a:cs typeface="+mn-cs"/>
              </a:rPr>
              <a:t>Then, the boss is launching his console, which loads a driver. The boss creates the budget file. </a:t>
            </a:r>
            <a:endParaRPr lang="en-US" dirty="0">
              <a:effectLst/>
            </a:endParaRPr>
          </a:p>
          <a:p>
            <a:r>
              <a:rPr lang="en-US" sz="1200" kern="1200" dirty="0">
                <a:solidFill>
                  <a:schemeClr val="tx1"/>
                </a:solidFill>
                <a:effectLst/>
                <a:latin typeface="+mn-lt"/>
                <a:ea typeface="+mn-ea"/>
                <a:cs typeface="+mn-cs"/>
              </a:rPr>
              <a:t>And we can see the created the file handle and the allocated FILE_OBJECT structure.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f_write</a:t>
            </a:r>
            <a:r>
              <a:rPr lang="en-US" sz="1200" kern="1200" dirty="0">
                <a:solidFill>
                  <a:schemeClr val="tx1"/>
                </a:solidFill>
                <a:effectLst/>
                <a:latin typeface="+mn-lt"/>
                <a:ea typeface="+mn-ea"/>
                <a:cs typeface="+mn-cs"/>
              </a:rPr>
              <a:t> the boss is setting up the budget. </a:t>
            </a:r>
            <a:endParaRPr lang="en-US" dirty="0">
              <a:effectLst/>
            </a:endParaRPr>
          </a:p>
          <a:p>
            <a:r>
              <a:rPr lang="en-US" sz="1200" kern="1200" dirty="0">
                <a:solidFill>
                  <a:schemeClr val="tx1"/>
                </a:solidFill>
                <a:effectLst/>
                <a:latin typeface="+mn-lt"/>
                <a:ea typeface="+mn-ea"/>
                <a:cs typeface="+mn-cs"/>
              </a:rPr>
              <a:t>Now, the boss is checking the budget. Done.</a:t>
            </a:r>
            <a:endParaRPr lang="en-US" dirty="0">
              <a:effectLst/>
            </a:endParaRPr>
          </a:p>
          <a:p>
            <a:r>
              <a:rPr lang="en-US" sz="1200" kern="1200" dirty="0">
                <a:solidFill>
                  <a:schemeClr val="tx1"/>
                </a:solidFill>
                <a:effectLst/>
                <a:latin typeface="+mn-lt"/>
                <a:ea typeface="+mn-ea"/>
                <a:cs typeface="+mn-cs"/>
              </a:rPr>
              <a:t>Now the boss receives a call and the budget file remains open.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At this moment, the attacker is getting a chance to snoop the budget. </a:t>
            </a:r>
            <a:endParaRPr lang="en-US" dirty="0">
              <a:effectLst/>
            </a:endParaRPr>
          </a:p>
          <a:p>
            <a:r>
              <a:rPr lang="en-US" sz="1200" kern="1200" dirty="0">
                <a:solidFill>
                  <a:schemeClr val="tx1"/>
                </a:solidFill>
                <a:effectLst/>
                <a:latin typeface="+mn-lt"/>
                <a:ea typeface="+mn-ea"/>
                <a:cs typeface="+mn-cs"/>
              </a:rPr>
              <a:t>He is launching its console. He is trying to open the budget using file system routine ZwCreateFile. </a:t>
            </a:r>
            <a:endParaRPr lang="en-US" dirty="0">
              <a:effectLst/>
            </a:endParaRPr>
          </a:p>
          <a:p>
            <a:r>
              <a:rPr lang="en-US" sz="1200" kern="1200" dirty="0">
                <a:solidFill>
                  <a:schemeClr val="tx1"/>
                </a:solidFill>
                <a:effectLst/>
                <a:latin typeface="+mn-lt"/>
                <a:ea typeface="+mn-ea"/>
                <a:cs typeface="+mn-cs"/>
              </a:rPr>
              <a:t>So, he fails to open the file, because Windows prevents illegal access to the budget file.</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The attacker is willing to gain an access by hijacking. </a:t>
            </a:r>
            <a:endParaRPr lang="en-US" dirty="0">
              <a:effectLst/>
            </a:endParaRPr>
          </a:p>
          <a:p>
            <a:r>
              <a:rPr lang="en-US" sz="1200" kern="1200" dirty="0">
                <a:solidFill>
                  <a:schemeClr val="tx1"/>
                </a:solidFill>
                <a:effectLst/>
                <a:latin typeface="+mn-lt"/>
                <a:ea typeface="+mn-ea"/>
                <a:cs typeface="+mn-cs"/>
              </a:rPr>
              <a:t>He copies the address of the FILE_OBJECT. By using </a:t>
            </a:r>
            <a:r>
              <a:rPr lang="en-US" sz="1200" b="1" kern="1200" dirty="0" err="1">
                <a:solidFill>
                  <a:schemeClr val="tx1"/>
                </a:solidFill>
                <a:effectLst/>
                <a:latin typeface="+mn-lt"/>
                <a:ea typeface="+mn-ea"/>
                <a:cs typeface="+mn-cs"/>
              </a:rPr>
              <a:t>f_open_by_hijacking</a:t>
            </a:r>
            <a:r>
              <a:rPr lang="en-US" sz="1200" kern="1200" dirty="0">
                <a:solidFill>
                  <a:schemeClr val="tx1"/>
                </a:solidFill>
                <a:effectLst/>
                <a:latin typeface="+mn-lt"/>
                <a:ea typeface="+mn-ea"/>
                <a:cs typeface="+mn-cs"/>
              </a:rPr>
              <a:t> the attacker creates a file hijacker. Windows creates this file and returns the file handle and the FILE_OBJECT structure. </a:t>
            </a:r>
            <a:endParaRPr lang="en-US" dirty="0">
              <a:effectLst/>
            </a:endParaRPr>
          </a:p>
          <a:p>
            <a:r>
              <a:rPr lang="en-US" sz="1200" kern="1200" dirty="0">
                <a:solidFill>
                  <a:schemeClr val="tx1"/>
                </a:solidFill>
                <a:effectLst/>
                <a:latin typeface="+mn-lt"/>
                <a:ea typeface="+mn-ea"/>
                <a:cs typeface="+mn-cs"/>
              </a:rPr>
              <a:t>The attacker is trying to read the budget FILE_OBJECT, but he fails. </a:t>
            </a:r>
            <a:endParaRPr lang="en-US" dirty="0">
              <a:effectLst/>
            </a:endParaRPr>
          </a:p>
          <a:p>
            <a:r>
              <a:rPr lang="en-US" sz="1200" kern="1200" dirty="0">
                <a:solidFill>
                  <a:schemeClr val="tx1"/>
                </a:solidFill>
                <a:effectLst/>
                <a:latin typeface="+mn-lt"/>
                <a:ea typeface="+mn-ea"/>
                <a:cs typeface="+mn-cs"/>
              </a:rPr>
              <a:t>MemoryRanger prevents illegal memory access to the budget FILE_OBJECT.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Anyway, the attacker is still hoping to read the budget.</a:t>
            </a:r>
            <a:endParaRPr lang="en-US" dirty="0">
              <a:effectLst/>
            </a:endParaRPr>
          </a:p>
          <a:p>
            <a:r>
              <a:rPr lang="en-US" sz="1200" kern="1200" dirty="0">
                <a:solidFill>
                  <a:schemeClr val="tx1"/>
                </a:solidFill>
                <a:effectLst/>
                <a:latin typeface="+mn-lt"/>
                <a:ea typeface="+mn-ea"/>
                <a:cs typeface="+mn-cs"/>
              </a:rPr>
              <a:t>But instead of reading a real budget, the attacker can read only the deliberately foisted fake {pause} </a:t>
            </a:r>
            <a:r>
              <a:rPr lang="en-US" sz="1200" u="sng"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data. </a:t>
            </a:r>
            <a:endParaRPr lang="en-US" dirty="0">
              <a:effectLst/>
            </a:endParaRPr>
          </a:p>
          <a:p>
            <a:r>
              <a:rPr lang="en-US" sz="1200" kern="1200" dirty="0">
                <a:solidFill>
                  <a:schemeClr val="tx1"/>
                </a:solidFill>
                <a:effectLst/>
                <a:latin typeface="+mn-lt"/>
                <a:ea typeface="+mn-ea"/>
                <a:cs typeface="+mn-cs"/>
              </a:rPr>
              <a:t>He fails again.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But anyway, he is trying to overwrite the budget file.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If the boss decides to check his budget he will see the originals data. </a:t>
            </a:r>
            <a:endParaRPr lang="en-US" dirty="0">
              <a:effectLst/>
            </a:endParaRPr>
          </a:p>
          <a:p>
            <a:r>
              <a:rPr lang="en-US" sz="1200" kern="1200" dirty="0">
                <a:solidFill>
                  <a:schemeClr val="tx1"/>
                </a:solidFill>
                <a:effectLst/>
                <a:latin typeface="+mn-lt"/>
                <a:ea typeface="+mn-ea"/>
                <a:cs typeface="+mn-cs"/>
              </a:rPr>
              <a:t>MemoryRanger prevents all illegal access attempts to the budget.</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Finally, let’s compare these </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ðiːz</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two files. We close the budget file and the file hijacker and both control consoles as well.</a:t>
            </a:r>
            <a:endParaRPr lang="en-US" dirty="0">
              <a:effectLst/>
            </a:endParaRPr>
          </a:p>
          <a:p>
            <a:r>
              <a:rPr lang="en-US" sz="1200" kern="1200" dirty="0">
                <a:solidFill>
                  <a:schemeClr val="tx1"/>
                </a:solidFill>
                <a:effectLst/>
                <a:latin typeface="+mn-lt"/>
                <a:ea typeface="+mn-ea"/>
                <a:cs typeface="+mn-cs"/>
              </a:rPr>
              <a:t>We can see that the budget file includes only the budget and all attackers input data is in his file.</a:t>
            </a:r>
            <a:endParaRPr lang="en-US" dirty="0">
              <a:effectLst/>
            </a:endParaRPr>
          </a:p>
          <a:p>
            <a:r>
              <a:rPr lang="en-US" sz="1200" kern="1200" dirty="0">
                <a:solidFill>
                  <a:schemeClr val="tx1"/>
                </a:solidFill>
                <a:effectLst/>
                <a:latin typeface="+mn-lt"/>
                <a:ea typeface="+mn-ea"/>
                <a:cs typeface="+mn-cs"/>
              </a:rPr>
              <a:t>The OS is protected.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77</a:t>
            </a:fld>
            <a:endParaRPr lang="en-US"/>
          </a:p>
        </p:txBody>
      </p:sp>
    </p:spTree>
    <p:extLst>
      <p:ext uri="{BB962C8B-B14F-4D97-AF65-F5344CB8AC3E}">
        <p14:creationId xmlns:p14="http://schemas.microsoft.com/office/powerpoint/2010/main" val="28610411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the begging we see that situation. Without MemoryRanger, the attacker can access FILE_OBJECT structure without any issues.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78</a:t>
            </a:fld>
            <a:endParaRPr lang="en-US"/>
          </a:p>
        </p:txBody>
      </p:sp>
    </p:spTree>
    <p:extLst>
      <p:ext uri="{BB962C8B-B14F-4D97-AF65-F5344CB8AC3E}">
        <p14:creationId xmlns:p14="http://schemas.microsoft.com/office/powerpoint/2010/main" val="2566889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you can see the difference between Windows without MemoryRanger and </a:t>
            </a:r>
            <a:r>
              <a:rPr lang="en-US" sz="1200" kern="1200" dirty="0" err="1">
                <a:solidFill>
                  <a:schemeClr val="tx1"/>
                </a:solidFill>
                <a:effectLst/>
                <a:latin typeface="+mn-lt"/>
                <a:ea typeface="+mn-ea"/>
                <a:cs typeface="+mn-cs"/>
              </a:rPr>
              <a:t>wíth</a:t>
            </a:r>
            <a:r>
              <a:rPr lang="en-US" sz="1200" kern="1200" dirty="0">
                <a:solidFill>
                  <a:schemeClr val="tx1"/>
                </a:solidFill>
                <a:effectLst/>
                <a:latin typeface="+mn-lt"/>
                <a:ea typeface="+mn-ea"/>
                <a:cs typeface="+mn-cs"/>
              </a:rPr>
              <a:t> it.</a:t>
            </a:r>
            <a:endParaRPr lang="en-US" dirty="0">
              <a:effectLst/>
            </a:endParaRPr>
          </a:p>
          <a:p>
            <a:r>
              <a:rPr lang="en-US" sz="1200" kern="1200" dirty="0">
                <a:solidFill>
                  <a:schemeClr val="tx1"/>
                </a:solidFill>
                <a:effectLst/>
                <a:latin typeface="+mn-lt"/>
                <a:ea typeface="+mn-ea"/>
                <a:cs typeface="+mn-cs"/>
              </a:rPr>
              <a:t>MemoryRanger prevents illegal memory access by running drivers into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ísoláted</a:t>
            </a:r>
            <a:r>
              <a:rPr lang="en-US" sz="1200" kern="1200" dirty="0">
                <a:solidFill>
                  <a:schemeClr val="tx1"/>
                </a:solidFill>
                <a:effectLst/>
                <a:latin typeface="+mn-lt"/>
                <a:ea typeface="+mn-ea"/>
                <a:cs typeface="+mn-cs"/>
              </a:rPr>
              <a:t> kernel enclosures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ɪnˈkləʊʒə</a:t>
            </a:r>
            <a:r>
              <a:rPr lang="en-US" sz="1200" b="1" kern="1200" dirty="0">
                <a:solidFill>
                  <a:schemeClr val="tx1"/>
                </a:solidFill>
                <a:effectLst/>
                <a:latin typeface="+mn-lt"/>
                <a:ea typeface="+mn-ea"/>
                <a:cs typeface="+mn-cs"/>
              </a:rPr>
              <a:t>(r)z/</a:t>
            </a:r>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MemoryRanger traps and controls memory access attempts to the sensitive data.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79</a:t>
            </a:fld>
            <a:endParaRPr lang="en-US"/>
          </a:p>
        </p:txBody>
      </p:sp>
    </p:spTree>
    <p:extLst>
      <p:ext uri="{BB962C8B-B14F-4D97-AF65-F5344CB8AC3E}">
        <p14:creationId xmlns:p14="http://schemas.microsoft.com/office/powerpoint/2010/main" val="145211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the following situation. </a:t>
            </a:r>
            <a:endParaRPr lang="en-US" dirty="0">
              <a:effectLst/>
            </a:endParaRPr>
          </a:p>
          <a:p>
            <a:r>
              <a:rPr lang="en-US" sz="1200" kern="1200" dirty="0">
                <a:solidFill>
                  <a:schemeClr val="tx1"/>
                </a:solidFill>
                <a:effectLst/>
                <a:latin typeface="+mn-lt"/>
                <a:ea typeface="+mn-ea"/>
                <a:cs typeface="+mn-cs"/>
              </a:rPr>
              <a:t>The big boss is sitting in front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frʌnt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 his computer and is drawing up a budget. </a:t>
            </a:r>
            <a:endParaRPr lang="en-US" dirty="0">
              <a:effectLst/>
            </a:endParaRPr>
          </a:p>
          <a:p>
            <a:r>
              <a:rPr lang="en-US" sz="1200" kern="1200" dirty="0">
                <a:solidFill>
                  <a:schemeClr val="tx1"/>
                </a:solidFill>
                <a:effectLst/>
                <a:latin typeface="+mn-lt"/>
                <a:ea typeface="+mn-ea"/>
                <a:cs typeface="+mn-cs"/>
              </a:rPr>
              <a:t>We can see it on the screen.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a:t>
            </a:fld>
            <a:endParaRPr lang="en-US"/>
          </a:p>
        </p:txBody>
      </p:sp>
    </p:spTree>
    <p:extLst>
      <p:ext uri="{BB962C8B-B14F-4D97-AF65-F5344CB8AC3E}">
        <p14:creationId xmlns:p14="http://schemas.microsoft.com/office/powerpoint/2010/main" val="631701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detailed scheme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skiːm</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 after two drivers have been loaded. </a:t>
            </a:r>
            <a:endParaRPr lang="en-US" dirty="0">
              <a:effectLst/>
            </a:endParaRPr>
          </a:p>
          <a:p>
            <a:r>
              <a:rPr lang="en-US" sz="1200" kern="1200" dirty="0">
                <a:solidFill>
                  <a:schemeClr val="tx1"/>
                </a:solidFill>
                <a:effectLst/>
                <a:latin typeface="+mn-lt"/>
                <a:ea typeface="+mn-ea"/>
                <a:cs typeface="+mn-cs"/>
              </a:rPr>
              <a:t>MemoryRanger step-by-step allocates three memory enclosures for the OS kernel, for the boss’s driver, and finally for the attacker’s driver. That scheme helps to intercept and prevent illegal memory access attempts. Actually, it looks very similar with the scheme, which was proposed in the paper from 1965. </a:t>
            </a:r>
            <a:endParaRPr lang="en-US" dirty="0">
              <a:effectLst/>
            </a:endParaRPr>
          </a:p>
          <a:p>
            <a:r>
              <a:rPr lang="en-US" sz="1200" kern="1200" dirty="0">
                <a:solidFill>
                  <a:schemeClr val="tx1"/>
                </a:solidFill>
                <a:effectLst/>
                <a:latin typeface="+mn-lt"/>
                <a:ea typeface="+mn-ea"/>
                <a:cs typeface="+mn-cs"/>
              </a:rPr>
              <a:t>Now let’s move on to the MemoryRanger architecture.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80</a:t>
            </a:fld>
            <a:endParaRPr lang="en-US"/>
          </a:p>
        </p:txBody>
      </p:sp>
    </p:spTree>
    <p:extLst>
      <p:ext uri="{BB962C8B-B14F-4D97-AF65-F5344CB8AC3E}">
        <p14:creationId xmlns:p14="http://schemas.microsoft.com/office/powerpoint/2010/main" val="41532174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need to process the following three events: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81</a:t>
            </a:fld>
            <a:endParaRPr lang="en-US"/>
          </a:p>
        </p:txBody>
      </p:sp>
    </p:spTree>
    <p:extLst>
      <p:ext uri="{BB962C8B-B14F-4D97-AF65-F5344CB8AC3E}">
        <p14:creationId xmlns:p14="http://schemas.microsoft.com/office/powerpoint/2010/main" val="3947709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loading of a new driver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82</a:t>
            </a:fld>
            <a:endParaRPr lang="en-US"/>
          </a:p>
        </p:txBody>
      </p:sp>
    </p:spTree>
    <p:extLst>
      <p:ext uri="{BB962C8B-B14F-4D97-AF65-F5344CB8AC3E}">
        <p14:creationId xmlns:p14="http://schemas.microsoft.com/office/powerpoint/2010/main" val="37826142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calling kernel API functions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83</a:t>
            </a:fld>
            <a:endParaRPr lang="en-US"/>
          </a:p>
        </p:txBody>
      </p:sp>
    </p:spTree>
    <p:extLst>
      <p:ext uri="{BB962C8B-B14F-4D97-AF65-F5344CB8AC3E}">
        <p14:creationId xmlns:p14="http://schemas.microsoft.com/office/powerpoint/2010/main" val="2714973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processing memory access violations, which occur due to the access to the memory with restricted access.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84</a:t>
            </a:fld>
            <a:endParaRPr lang="en-US"/>
          </a:p>
        </p:txBody>
      </p:sp>
    </p:spTree>
    <p:extLst>
      <p:ext uri="{BB962C8B-B14F-4D97-AF65-F5344CB8AC3E}">
        <p14:creationId xmlns:p14="http://schemas.microsoft.com/office/powerpoint/2010/main" val="28985740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a new driver has been loaded MemoryRanger needs to create an enclave for it and updates memory access configurations. The information about the newly created enclave is saved into ISOLATE_MEM_ENCLAVE structure. To be notified whenever a new driver is loaded MemoryRanger uses the callback routine.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85</a:t>
            </a:fld>
            <a:endParaRPr lang="en-US"/>
          </a:p>
        </p:txBody>
      </p:sp>
    </p:spTree>
    <p:extLst>
      <p:ext uri="{BB962C8B-B14F-4D97-AF65-F5344CB8AC3E}">
        <p14:creationId xmlns:p14="http://schemas.microsoft.com/office/powerpoint/2010/main" val="34995016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trapping kernel functions such as ZwCreateFile MemoryRanger locates the created FILE_OBJECT structure and modifies the corresponding memory access permission. The information about the protected memory regions is saved into PROTECTED_MEMORY structures. To hook these routines, MemoryRanger leverages </a:t>
            </a:r>
            <a:r>
              <a:rPr lang="en-US" sz="1200" kern="1200" dirty="0" err="1">
                <a:solidFill>
                  <a:schemeClr val="tx1"/>
                </a:solidFill>
                <a:effectLst/>
                <a:latin typeface="+mn-lt"/>
                <a:ea typeface="+mn-ea"/>
                <a:cs typeface="+mn-cs"/>
              </a:rPr>
              <a:t>DdiMon</a:t>
            </a:r>
            <a:r>
              <a:rPr lang="en-US" sz="1200" kern="1200" dirty="0">
                <a:solidFill>
                  <a:schemeClr val="tx1"/>
                </a:solidFill>
                <a:effectLst/>
                <a:latin typeface="+mn-lt"/>
                <a:ea typeface="+mn-ea"/>
                <a:cs typeface="+mn-cs"/>
              </a:rPr>
              <a:t> component. This component can trap any kernel API function transparently for the OS.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86</a:t>
            </a:fld>
            <a:endParaRPr lang="en-US"/>
          </a:p>
        </p:txBody>
      </p:sp>
    </p:spTree>
    <p:extLst>
      <p:ext uri="{BB962C8B-B14F-4D97-AF65-F5344CB8AC3E}">
        <p14:creationId xmlns:p14="http://schemas.microsoft.com/office/powerpoint/2010/main" val="5317632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third component is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which is able to track and trap all types of memory access: read, write, and execute.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processes EPT violations. Execute violation means that it is time to change enclaves so another driver will continue its execution inside its enclave. Read or write violation means that this access is illegal and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redirects this violation to the Memory Access Policy.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87</a:t>
            </a:fld>
            <a:endParaRPr lang="en-US"/>
          </a:p>
        </p:txBody>
      </p:sp>
    </p:spTree>
    <p:extLst>
      <p:ext uri="{BB962C8B-B14F-4D97-AF65-F5344CB8AC3E}">
        <p14:creationId xmlns:p14="http://schemas.microsoft.com/office/powerpoint/2010/main" val="2342048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 Access Policy (MAP) plays a role of an intermediary during memory access to the protected data and decides whether to block or allow this access. Memory Access Policy relies on the ISOLATE_MEM_ENCLAVE structures and PROTECTED_MEMORY structures. </a:t>
            </a:r>
            <a:endParaRPr lang="en-US" dirty="0">
              <a:effectLst/>
            </a:endParaRPr>
          </a:p>
          <a:p>
            <a:r>
              <a:rPr lang="en-US" sz="1200" kern="1200" dirty="0">
                <a:solidFill>
                  <a:schemeClr val="tx1"/>
                </a:solidFill>
                <a:effectLst/>
                <a:latin typeface="+mn-lt"/>
                <a:ea typeface="+mn-ea"/>
                <a:cs typeface="+mn-cs"/>
              </a:rPr>
              <a:t>Now let’s move on to the benchmark assessment.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88</a:t>
            </a:fld>
            <a:endParaRPr lang="en-US"/>
          </a:p>
        </p:txBody>
      </p:sp>
    </p:spTree>
    <p:extLst>
      <p:ext uri="{BB962C8B-B14F-4D97-AF65-F5344CB8AC3E}">
        <p14:creationId xmlns:p14="http://schemas.microsoft.com/office/powerpoint/2010/main" val="669830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I measured the time of legal access from the driver to the protected data in four situations.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2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the boss </a:t>
            </a:r>
            <a:r>
              <a:rPr lang="en-US" sz="1200" u="sng" kern="1200" dirty="0">
                <a:solidFill>
                  <a:schemeClr val="tx1"/>
                </a:solidFill>
                <a:effectLst/>
                <a:latin typeface="+mn-lt"/>
                <a:ea typeface="+mn-ea"/>
                <a:cs typeface="+mn-cs"/>
              </a:rPr>
              <a:t>doesn’t want to share</a:t>
            </a:r>
            <a:r>
              <a:rPr lang="en-US" sz="1200" kern="1200" dirty="0">
                <a:solidFill>
                  <a:schemeClr val="tx1"/>
                </a:solidFill>
                <a:effectLst/>
                <a:latin typeface="+mn-lt"/>
                <a:ea typeface="+mn-ea"/>
                <a:cs typeface="+mn-cs"/>
              </a:rPr>
              <a:t> the budget with anyone and so he opens the budget file without sharing access.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a:t>
            </a:fld>
            <a:endParaRPr lang="en-US"/>
          </a:p>
        </p:txBody>
      </p:sp>
    </p:spTree>
    <p:extLst>
      <p:ext uri="{BB962C8B-B14F-4D97-AF65-F5344CB8AC3E}">
        <p14:creationId xmlns:p14="http://schemas.microsoft.com/office/powerpoint/2010/main" val="31188073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without memory protection with enabled cache,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7160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disabled cache, and with two memory protectors: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7033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AllMemPro</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68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MemoryRanger.</a:t>
            </a:r>
            <a:endParaRPr lang="ru-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390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AllMemPro or Allocated Memory Protector is the closest competitor for MemoryRanger, which I developed a year ago and presented at the previous ADFSL conference in Texas. AllMemPro uses only one EPT structure to prevent illegal access to the allocated memory.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3488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conclude that MemoryRanger is a bit slower than access to the memory with disabled cache and it three times faster than the closest competitor.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1370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briefly go for the sensitive memory areas, which can be used during cyber-attacks.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96</a:t>
            </a:fld>
            <a:endParaRPr lang="en-US"/>
          </a:p>
        </p:txBody>
      </p:sp>
    </p:spTree>
    <p:extLst>
      <p:ext uri="{BB962C8B-B14F-4D97-AF65-F5344CB8AC3E}">
        <p14:creationId xmlns:p14="http://schemas.microsoft.com/office/powerpoint/2010/main" val="26214055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the third-party drivers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97</a:t>
            </a:fld>
            <a:endParaRPr lang="en-US"/>
          </a:p>
        </p:txBody>
      </p:sp>
    </p:spTree>
    <p:extLst>
      <p:ext uri="{BB962C8B-B14F-4D97-AF65-F5344CB8AC3E}">
        <p14:creationId xmlns:p14="http://schemas.microsoft.com/office/powerpoint/2010/main" val="30339747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OS kernel code.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98</a:t>
            </a:fld>
            <a:endParaRPr lang="en-US"/>
          </a:p>
        </p:txBody>
      </p:sp>
    </p:spTree>
    <p:extLst>
      <p:ext uri="{BB962C8B-B14F-4D97-AF65-F5344CB8AC3E}">
        <p14:creationId xmlns:p14="http://schemas.microsoft.com/office/powerpoint/2010/main" val="7968512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Device Guard provides the integrity for all code sections. But Windows does not provide the code confidentiality.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99</a:t>
            </a:fld>
            <a:endParaRPr lang="en-US"/>
          </a:p>
        </p:txBody>
      </p:sp>
    </p:spTree>
    <p:extLst>
      <p:ext uri="{BB962C8B-B14F-4D97-AF65-F5344CB8AC3E}">
        <p14:creationId xmlns:p14="http://schemas.microsoft.com/office/powerpoint/2010/main" val="6773807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354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465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971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lnSpc>
                <a:spcPct val="130000"/>
              </a:lnSpc>
              <a:defRPr sz="3200"/>
            </a:lvl1pPr>
            <a:lvl2pPr>
              <a:lnSpc>
                <a:spcPct val="114000"/>
              </a:lnSpc>
              <a:defRPr sz="2800"/>
            </a:lvl2pPr>
            <a:lvl3pPr>
              <a:lnSpc>
                <a:spcPct val="100000"/>
              </a:lnSpc>
              <a:defRPr sz="2400"/>
            </a:lvl3pPr>
            <a:lvl4pPr>
              <a:lnSpc>
                <a:spcPct val="100000"/>
              </a:lnSpc>
              <a:defRPr sz="2400"/>
            </a:lvl4pPr>
            <a:lvl5pPr>
              <a:lnSpc>
                <a:spcPct val="100000"/>
              </a:lnSpc>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664C608-40B1-4030-A28D-5B74BC98ADCE}" type="datetimeFigureOut">
              <a:rPr lang="en-US" smtClean="0"/>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a:xfrm>
            <a:off x="1069848" y="0"/>
            <a:ext cx="10058400" cy="1231900"/>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26406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5/14/2019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528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0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214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484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1061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840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5/14/2019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314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5/14/2019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5276781"/>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file:///K:\Dropbox\_Pubs&amp;Confs\19\CDFSL2019\cdfsl2019_demo1.ba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youtube.com/watch?v=2mU85RluOSA?vq=hd108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9.jpeg"/><Relationship Id="rId4" Type="http://schemas.microsoft.com/office/2007/relationships/hdphoto" Target="../media/hdphoto4.wdp"/><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7.xml.rels><?xml version="1.0" encoding="UTF-8" standalone="yes"?>
<Relationships xmlns="http://schemas.openxmlformats.org/package/2006/relationships"><Relationship Id="rId3" Type="http://schemas.openxmlformats.org/officeDocument/2006/relationships/hyperlink" Target="file:///K:\Dropbox\_Pubs&amp;Confs\19\CDFSL2019\cdfsl2019_demo2.bat"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youtube.com/watch?v=8ONmC5Do4I4?vq=hd108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3.emf"/></Relationships>
</file>

<file path=ppt/slides/_rels/slide8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9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4.xml"/></Relationships>
</file>

<file path=ppt/slides/_rels/slide9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5.xml"/></Relationships>
</file>

<file path=ppt/slides/_rels/slide9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6.xml"/></Relationships>
</file>

<file path=ppt/slides/_rels/slide9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9848" y="4906736"/>
            <a:ext cx="10058400" cy="1951264"/>
          </a:xfrm>
        </p:spPr>
        <p:txBody>
          <a:bodyPr>
            <a:normAutofit/>
          </a:bodyPr>
          <a:lstStyle/>
          <a:p>
            <a:pPr marL="0" indent="0" algn="ctr">
              <a:buNone/>
            </a:pPr>
            <a:r>
              <a:rPr lang="en-US" dirty="0"/>
              <a:t>Igor Korkin</a:t>
            </a:r>
            <a:br>
              <a:rPr lang="en-US" dirty="0"/>
            </a:br>
            <a:endParaRPr lang="en-US" dirty="0"/>
          </a:p>
          <a:p>
            <a:pPr marL="0" indent="0" algn="ctr">
              <a:buNone/>
            </a:pPr>
            <a:r>
              <a:rPr lang="en-US" sz="2400" dirty="0"/>
              <a:t>2019 ADFSL Conference</a:t>
            </a:r>
          </a:p>
        </p:txBody>
      </p:sp>
      <p:sp>
        <p:nvSpPr>
          <p:cNvPr id="3" name="Title 2"/>
          <p:cNvSpPr>
            <a:spLocks noGrp="1"/>
          </p:cNvSpPr>
          <p:nvPr>
            <p:ph type="title"/>
          </p:nvPr>
        </p:nvSpPr>
        <p:spPr>
          <a:xfrm>
            <a:off x="350030" y="1556657"/>
            <a:ext cx="11498036" cy="2743199"/>
          </a:xfrm>
        </p:spPr>
        <p:txBody>
          <a:bodyPr>
            <a:normAutofit/>
          </a:bodyPr>
          <a:lstStyle/>
          <a:p>
            <a:pPr algn="ctr"/>
            <a:r>
              <a:rPr lang="en-US" sz="4800" b="1" cap="none" spc="100" dirty="0"/>
              <a:t>MemoryRanger Prevents Hijacking FILE_OBJECT structures in Windows Kernel </a:t>
            </a:r>
            <a:endParaRPr lang="en-US" sz="4800" cap="none" spc="100" dirty="0"/>
          </a:p>
        </p:txBody>
      </p:sp>
      <p:pic>
        <p:nvPicPr>
          <p:cNvPr id="5" name="Picture 6" descr="Image result for ADFSL conference">
            <a:extLst>
              <a:ext uri="{FF2B5EF4-FFF2-40B4-BE49-F238E27FC236}">
                <a16:creationId xmlns:a16="http://schemas.microsoft.com/office/drawing/2014/main" id="{FEBFEF8A-07DA-4E47-A846-A44672754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529" y="402319"/>
            <a:ext cx="139094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blackhat.com/images/page-graphics-eu-18/banners/P1_372826_BH_EU18_Web_Banners_1040x400_Plain.png">
            <a:extLst>
              <a:ext uri="{FF2B5EF4-FFF2-40B4-BE49-F238E27FC236}">
                <a16:creationId xmlns:a16="http://schemas.microsoft.com/office/drawing/2014/main" id="{0F5CC5AF-48E7-4A96-9E10-F42D2E045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25" y="402319"/>
            <a:ext cx="3566157" cy="137159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aytonabeach.erau.edu/Images/Daytona/erau-logo2x.png">
            <a:extLst>
              <a:ext uri="{FF2B5EF4-FFF2-40B4-BE49-F238E27FC236}">
                <a16:creationId xmlns:a16="http://schemas.microsoft.com/office/drawing/2014/main" id="{4F43BD3E-C859-4083-B901-E90308A639F9}"/>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95617" y="669364"/>
            <a:ext cx="3566157" cy="83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8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2DCDE-EEB8-4C89-AC8E-86A0079D8E24}"/>
              </a:ext>
            </a:extLst>
          </p:cNvPr>
          <p:cNvSpPr>
            <a:spLocks noGrp="1"/>
          </p:cNvSpPr>
          <p:nvPr>
            <p:ph idx="1"/>
          </p:nvPr>
        </p:nvSpPr>
        <p:spPr>
          <a:xfrm>
            <a:off x="342900" y="1231900"/>
            <a:ext cx="11465359" cy="5322904"/>
          </a:xfrm>
        </p:spPr>
        <p:txBody>
          <a:bodyPr>
            <a:normAutofit/>
          </a:bodyPr>
          <a:lstStyle/>
          <a:p>
            <a:pPr marL="0" indent="0">
              <a:lnSpc>
                <a:spcPct val="120000"/>
              </a:lnSpc>
              <a:spcBef>
                <a:spcPts val="0"/>
              </a:spcBef>
              <a:buNone/>
            </a:pPr>
            <a:r>
              <a:rPr lang="en-US" b="1" dirty="0">
                <a:latin typeface="Courier New" panose="02070309020205020404" pitchFamily="49" charset="0"/>
                <a:cs typeface="Courier New" panose="02070309020205020404" pitchFamily="49" charset="0"/>
              </a:rPr>
              <a:t>NTSTATUS ZwCreateFile(..., </a:t>
            </a:r>
            <a:r>
              <a:rPr lang="en-US" b="1" dirty="0" err="1">
                <a:latin typeface="Courier New" panose="02070309020205020404" pitchFamily="49" charset="0"/>
                <a:cs typeface="Courier New" panose="02070309020205020404" pitchFamily="49" charset="0"/>
              </a:rPr>
              <a:t>ShareAccess</a:t>
            </a:r>
            <a:r>
              <a:rPr lang="en-US" b="1" dirty="0">
                <a:latin typeface="Courier New" panose="02070309020205020404" pitchFamily="49" charset="0"/>
                <a:cs typeface="Courier New" panose="02070309020205020404" pitchFamily="49" charset="0"/>
              </a:rPr>
              <a:t>, ...);</a:t>
            </a:r>
          </a:p>
        </p:txBody>
      </p:sp>
      <p:sp>
        <p:nvSpPr>
          <p:cNvPr id="3" name="Title 2">
            <a:extLst>
              <a:ext uri="{FF2B5EF4-FFF2-40B4-BE49-F238E27FC236}">
                <a16:creationId xmlns:a16="http://schemas.microsoft.com/office/drawing/2014/main" id="{23AB0858-8A44-4A1A-96FB-107EBD895A03}"/>
              </a:ext>
            </a:extLst>
          </p:cNvPr>
          <p:cNvSpPr>
            <a:spLocks noGrp="1"/>
          </p:cNvSpPr>
          <p:nvPr>
            <p:ph type="title"/>
          </p:nvPr>
        </p:nvSpPr>
        <p:spPr/>
        <p:txBody>
          <a:bodyPr/>
          <a:lstStyle/>
          <a:p>
            <a:r>
              <a:rPr lang="en-US" dirty="0" err="1"/>
              <a:t>ZwCreateFile</a:t>
            </a:r>
            <a:r>
              <a:rPr lang="en-US" dirty="0"/>
              <a:t> routine</a:t>
            </a:r>
          </a:p>
        </p:txBody>
      </p:sp>
    </p:spTree>
    <p:extLst>
      <p:ext uri="{BB962C8B-B14F-4D97-AF65-F5344CB8AC3E}">
        <p14:creationId xmlns:p14="http://schemas.microsoft.com/office/powerpoint/2010/main" val="2768303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BD03D9C8-179A-4278-8AE0-F7A49531D812}"/>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3969488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3C21EB5E-C8E6-4F94-B695-48F26B594D84}"/>
              </a:ext>
            </a:extLst>
          </p:cNvPr>
          <p:cNvPicPr>
            <a:picLocks noChangeAspect="1"/>
          </p:cNvPicPr>
          <p:nvPr/>
        </p:nvPicPr>
        <p:blipFill>
          <a:blip r:embed="rId3"/>
          <a:stretch>
            <a:fillRect/>
          </a:stretch>
        </p:blipFill>
        <p:spPr>
          <a:xfrm>
            <a:off x="91440" y="731520"/>
            <a:ext cx="11978640" cy="6043551"/>
          </a:xfrm>
          <a:prstGeom prst="rect">
            <a:avLst/>
          </a:prstGeom>
        </p:spPr>
      </p:pic>
      <p:sp>
        <p:nvSpPr>
          <p:cNvPr id="4" name="Rectangle 3">
            <a:extLst>
              <a:ext uri="{FF2B5EF4-FFF2-40B4-BE49-F238E27FC236}">
                <a16:creationId xmlns:a16="http://schemas.microsoft.com/office/drawing/2014/main" id="{969E8B30-2D34-4AE0-B120-BAC7136E3572}"/>
              </a:ext>
            </a:extLst>
          </p:cNvPr>
          <p:cNvSpPr/>
          <p:nvPr/>
        </p:nvSpPr>
        <p:spPr>
          <a:xfrm>
            <a:off x="4860758" y="5871411"/>
            <a:ext cx="539015" cy="400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51003F-F70C-4BAD-9445-C7871FD1D5F3}"/>
              </a:ext>
            </a:extLst>
          </p:cNvPr>
          <p:cNvSpPr/>
          <p:nvPr/>
        </p:nvSpPr>
        <p:spPr>
          <a:xfrm>
            <a:off x="4825833" y="6323241"/>
            <a:ext cx="539015" cy="400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86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3C21EB5E-C8E6-4F94-B695-48F26B594D84}"/>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83719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044AEF00-5416-4633-BFCC-8C043E293D6A}"/>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3584890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A711D897-D925-4E8E-A55B-881C03E7F238}"/>
              </a:ext>
            </a:extLst>
          </p:cNvPr>
          <p:cNvPicPr>
            <a:picLocks noChangeAspect="1"/>
          </p:cNvPicPr>
          <p:nvPr/>
        </p:nvPicPr>
        <p:blipFill>
          <a:blip r:embed="rId3"/>
          <a:stretch>
            <a:fillRect/>
          </a:stretch>
        </p:blipFill>
        <p:spPr>
          <a:xfrm>
            <a:off x="91440" y="731520"/>
            <a:ext cx="11978640" cy="6043551"/>
          </a:xfrm>
          <a:prstGeom prst="rect">
            <a:avLst/>
          </a:prstGeom>
        </p:spPr>
      </p:pic>
      <p:sp>
        <p:nvSpPr>
          <p:cNvPr id="4" name="Rectangle 3">
            <a:extLst>
              <a:ext uri="{FF2B5EF4-FFF2-40B4-BE49-F238E27FC236}">
                <a16:creationId xmlns:a16="http://schemas.microsoft.com/office/drawing/2014/main" id="{8E4116C1-E2B5-4263-8241-4395A4300032}"/>
              </a:ext>
            </a:extLst>
          </p:cNvPr>
          <p:cNvSpPr/>
          <p:nvPr/>
        </p:nvSpPr>
        <p:spPr>
          <a:xfrm>
            <a:off x="6945549" y="5894962"/>
            <a:ext cx="1945532" cy="347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066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A711D897-D925-4E8E-A55B-881C03E7F23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04257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05E544ED-0317-4A93-B23E-8602E388B372}"/>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904729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FF0C5E49-E816-4E8C-AA6D-B35C40762B95}"/>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493449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C5B4DEFD-C6F8-4897-A4C6-EB292EFB5CFA}"/>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55884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4DB94B1D-D701-4F6A-BAB6-54932364ADB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15870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2DCDE-EEB8-4C89-AC8E-86A0079D8E24}"/>
              </a:ext>
            </a:extLst>
          </p:cNvPr>
          <p:cNvSpPr>
            <a:spLocks noGrp="1"/>
          </p:cNvSpPr>
          <p:nvPr>
            <p:ph idx="1"/>
          </p:nvPr>
        </p:nvSpPr>
        <p:spPr>
          <a:xfrm>
            <a:off x="342900" y="1231900"/>
            <a:ext cx="11465359" cy="5322904"/>
          </a:xfrm>
        </p:spPr>
        <p:txBody>
          <a:bodyPr>
            <a:normAutofit/>
          </a:bodyPr>
          <a:lstStyle/>
          <a:p>
            <a:pPr marL="0" indent="0">
              <a:lnSpc>
                <a:spcPct val="120000"/>
              </a:lnSpc>
              <a:spcBef>
                <a:spcPts val="0"/>
              </a:spcBef>
              <a:buNone/>
            </a:pPr>
            <a:r>
              <a:rPr lang="en-US" b="1" dirty="0">
                <a:latin typeface="Courier New" panose="02070309020205020404" pitchFamily="49" charset="0"/>
                <a:cs typeface="Courier New" panose="02070309020205020404" pitchFamily="49" charset="0"/>
              </a:rPr>
              <a:t>NTSTATUS ZwCreateFile(..., </a:t>
            </a:r>
            <a:r>
              <a:rPr lang="en-US" b="1" dirty="0" err="1">
                <a:latin typeface="Courier New" panose="02070309020205020404" pitchFamily="49" charset="0"/>
                <a:cs typeface="Courier New" panose="02070309020205020404" pitchFamily="49" charset="0"/>
              </a:rPr>
              <a:t>ShareAccess</a:t>
            </a:r>
            <a:r>
              <a:rPr lang="en-US" b="1" dirty="0">
                <a:latin typeface="Courier New" panose="02070309020205020404" pitchFamily="49" charset="0"/>
                <a:cs typeface="Courier New" panose="02070309020205020404" pitchFamily="49" charset="0"/>
              </a:rPr>
              <a:t>, ...);</a:t>
            </a:r>
          </a:p>
        </p:txBody>
      </p:sp>
      <p:sp>
        <p:nvSpPr>
          <p:cNvPr id="3" name="Title 2">
            <a:extLst>
              <a:ext uri="{FF2B5EF4-FFF2-40B4-BE49-F238E27FC236}">
                <a16:creationId xmlns:a16="http://schemas.microsoft.com/office/drawing/2014/main" id="{23AB0858-8A44-4A1A-96FB-107EBD895A03}"/>
              </a:ext>
            </a:extLst>
          </p:cNvPr>
          <p:cNvSpPr>
            <a:spLocks noGrp="1"/>
          </p:cNvSpPr>
          <p:nvPr>
            <p:ph type="title"/>
          </p:nvPr>
        </p:nvSpPr>
        <p:spPr/>
        <p:txBody>
          <a:bodyPr/>
          <a:lstStyle/>
          <a:p>
            <a:r>
              <a:rPr lang="en-US" dirty="0" err="1"/>
              <a:t>ZwCreateFile</a:t>
            </a:r>
            <a:r>
              <a:rPr lang="en-US" dirty="0"/>
              <a:t> routine</a:t>
            </a:r>
          </a:p>
        </p:txBody>
      </p:sp>
      <p:sp>
        <p:nvSpPr>
          <p:cNvPr id="5" name="Rectangle 4">
            <a:extLst>
              <a:ext uri="{FF2B5EF4-FFF2-40B4-BE49-F238E27FC236}">
                <a16:creationId xmlns:a16="http://schemas.microsoft.com/office/drawing/2014/main" id="{ED1BB412-885B-4B16-BB20-C48B31C4FADA}"/>
              </a:ext>
            </a:extLst>
          </p:cNvPr>
          <p:cNvSpPr/>
          <p:nvPr/>
        </p:nvSpPr>
        <p:spPr>
          <a:xfrm>
            <a:off x="3136913" y="3827532"/>
            <a:ext cx="8724885" cy="2594365"/>
          </a:xfrm>
          <a:prstGeom prst="rect">
            <a:avLst/>
          </a:prstGeom>
        </p:spPr>
        <p:txBody>
          <a:bodyPr wrap="square">
            <a:spAutoFit/>
          </a:bodyPr>
          <a:lstStyle/>
          <a:p>
            <a:pPr marL="457200" indent="-457200">
              <a:lnSpc>
                <a:spcPct val="110000"/>
              </a:lnSpc>
              <a:buFont typeface="Rockwell" panose="02060603020205020403" pitchFamily="18" charset="0"/>
              <a:buChar char="–"/>
            </a:pPr>
            <a:r>
              <a:rPr lang="en-US" sz="3000" dirty="0" err="1"/>
              <a:t>ShareAccess</a:t>
            </a:r>
            <a:r>
              <a:rPr lang="ru-RU" sz="3000" dirty="0"/>
              <a:t> </a:t>
            </a:r>
            <a:r>
              <a:rPr lang="en-US" sz="3000" dirty="0"/>
              <a:t>flag determines whether other drivers can access the opened file.</a:t>
            </a:r>
          </a:p>
          <a:p>
            <a:pPr marL="457200" indent="-457200">
              <a:lnSpc>
                <a:spcPct val="110000"/>
              </a:lnSpc>
              <a:buFont typeface="Rockwell" panose="02060603020205020403" pitchFamily="18" charset="0"/>
              <a:buChar char="–"/>
            </a:pPr>
            <a:endParaRPr lang="en-US" sz="3000" dirty="0"/>
          </a:p>
          <a:p>
            <a:pPr marL="457200" indent="-457200">
              <a:lnSpc>
                <a:spcPct val="110000"/>
              </a:lnSpc>
              <a:buFont typeface="Rockwell" panose="02060603020205020403" pitchFamily="18" charset="0"/>
              <a:buChar char="–"/>
            </a:pPr>
            <a:r>
              <a:rPr lang="en-US" sz="3000" dirty="0"/>
              <a:t>Calling </a:t>
            </a:r>
            <a:r>
              <a:rPr lang="en-US" sz="3000" dirty="0" err="1"/>
              <a:t>ZwCreateFile</a:t>
            </a:r>
            <a:r>
              <a:rPr lang="en-US" sz="3000" dirty="0"/>
              <a:t> with </a:t>
            </a:r>
            <a:r>
              <a:rPr lang="en-US" sz="3000" dirty="0" err="1"/>
              <a:t>ShareAccess</a:t>
            </a:r>
            <a:r>
              <a:rPr lang="en-US" sz="3000" dirty="0"/>
              <a:t>=0 gives the caller exclusive access to the file.</a:t>
            </a:r>
          </a:p>
        </p:txBody>
      </p:sp>
      <p:cxnSp>
        <p:nvCxnSpPr>
          <p:cNvPr id="7" name="Straight Connector 6">
            <a:extLst>
              <a:ext uri="{FF2B5EF4-FFF2-40B4-BE49-F238E27FC236}">
                <a16:creationId xmlns:a16="http://schemas.microsoft.com/office/drawing/2014/main" id="{868B58C4-B0F6-4BB9-B284-B6FA7FB1FDBF}"/>
              </a:ext>
            </a:extLst>
          </p:cNvPr>
          <p:cNvCxnSpPr>
            <a:cxnSpLocks/>
          </p:cNvCxnSpPr>
          <p:nvPr/>
        </p:nvCxnSpPr>
        <p:spPr>
          <a:xfrm>
            <a:off x="3237408" y="2998382"/>
            <a:ext cx="0" cy="2670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4A36261-84C4-465B-95B3-EDC384FDA1E7}"/>
              </a:ext>
            </a:extLst>
          </p:cNvPr>
          <p:cNvSpPr/>
          <p:nvPr/>
        </p:nvSpPr>
        <p:spPr>
          <a:xfrm>
            <a:off x="1883473" y="2463800"/>
            <a:ext cx="2900153" cy="584775"/>
          </a:xfrm>
          <a:prstGeom prst="rect">
            <a:avLst/>
          </a:prstGeom>
        </p:spPr>
        <p:txBody>
          <a:bodyPr wrap="none">
            <a:spAutoFit/>
          </a:bodyPr>
          <a:lstStyle/>
          <a:p>
            <a:r>
              <a:rPr lang="en-US" sz="3200" b="1" dirty="0" err="1">
                <a:solidFill>
                  <a:prstClr val="white"/>
                </a:solidFill>
                <a:latin typeface="Courier New" panose="02070309020205020404" pitchFamily="49" charset="0"/>
                <a:cs typeface="Courier New" panose="02070309020205020404" pitchFamily="49" charset="0"/>
              </a:rPr>
              <a:t>ShareAccess</a:t>
            </a:r>
            <a:endParaRPr lang="en-US" dirty="0"/>
          </a:p>
        </p:txBody>
      </p:sp>
    </p:spTree>
    <p:extLst>
      <p:ext uri="{BB962C8B-B14F-4D97-AF65-F5344CB8AC3E}">
        <p14:creationId xmlns:p14="http://schemas.microsoft.com/office/powerpoint/2010/main" val="2776792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858F5930-5EFF-4059-98AD-F20FB72D7213}"/>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27417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0E668C81-718E-4F60-A63C-C9965B737DC4}"/>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83601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484" y="1495124"/>
            <a:ext cx="11523133" cy="4648200"/>
          </a:xfrm>
        </p:spPr>
        <p:txBody>
          <a:bodyPr>
            <a:normAutofit/>
          </a:bodyPr>
          <a:lstStyle/>
          <a:p>
            <a:r>
              <a:rPr lang="en-US" sz="2800" dirty="0"/>
              <a:t>All modern Windows OSes are vulnerable to FILE_OBJECT hijacking</a:t>
            </a:r>
          </a:p>
          <a:p>
            <a:endParaRPr lang="en-US" sz="2800" dirty="0"/>
          </a:p>
          <a:p>
            <a:r>
              <a:rPr lang="en-US" sz="2800" dirty="0"/>
              <a:t> MemoryRanger prevents the hijacking attack by </a:t>
            </a:r>
            <a:br>
              <a:rPr lang="en-US" sz="2800" dirty="0"/>
            </a:br>
            <a:r>
              <a:rPr lang="en-US" sz="2800" dirty="0"/>
              <a:t> running drivers into isolated memory enclaves</a:t>
            </a:r>
          </a:p>
          <a:p>
            <a:endParaRPr lang="en-US" sz="2800" dirty="0"/>
          </a:p>
          <a:p>
            <a:r>
              <a:rPr lang="en-US" sz="2800" dirty="0"/>
              <a:t> Research is ongoing</a:t>
            </a:r>
          </a:p>
          <a:p>
            <a:endParaRPr lang="en-US" sz="2800" dirty="0"/>
          </a:p>
        </p:txBody>
      </p:sp>
      <p:sp>
        <p:nvSpPr>
          <p:cNvPr id="3" name="Title 2"/>
          <p:cNvSpPr>
            <a:spLocks noGrp="1"/>
          </p:cNvSpPr>
          <p:nvPr>
            <p:ph type="title"/>
          </p:nvPr>
        </p:nvSpPr>
        <p:spPr/>
        <p:txBody>
          <a:bodyPr>
            <a:normAutofit/>
          </a:bodyPr>
          <a:lstStyle/>
          <a:p>
            <a:r>
              <a:rPr lang="en-US" sz="4900" dirty="0"/>
              <a:t>Conclusion</a:t>
            </a:r>
          </a:p>
        </p:txBody>
      </p:sp>
    </p:spTree>
    <p:extLst>
      <p:ext uri="{BB962C8B-B14F-4D97-AF65-F5344CB8AC3E}">
        <p14:creationId xmlns:p14="http://schemas.microsoft.com/office/powerpoint/2010/main" val="1228858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76638552-829B-4F8E-9A47-F43DF65E48A0}"/>
              </a:ext>
            </a:extLst>
          </p:cNvPr>
          <p:cNvSpPr txBox="1">
            <a:spLocks/>
          </p:cNvSpPr>
          <p:nvPr/>
        </p:nvSpPr>
        <p:spPr>
          <a:xfrm>
            <a:off x="0" y="753017"/>
            <a:ext cx="11730333" cy="4050792"/>
          </a:xfrm>
          <a:prstGeom prst="rect">
            <a:avLst/>
          </a:prstGeom>
        </p:spPr>
        <p:txBody>
          <a:bodyPr vert="horz" lIns="91440" tIns="45720" rIns="91440" bIns="45720" rtlCol="0">
            <a:normAutofit/>
          </a:bodyPr>
          <a:lstStyle>
            <a:lvl1pPr marL="182880" indent="-182880" algn="l" defTabSz="914400" rtl="0" eaLnBrk="1" latinLnBrk="0" hangingPunct="1">
              <a:lnSpc>
                <a:spcPct val="130000"/>
              </a:lnSpc>
              <a:spcBef>
                <a:spcPts val="1200"/>
              </a:spcBef>
              <a:buClr>
                <a:schemeClr val="accent1">
                  <a:lumMod val="75000"/>
                </a:schemeClr>
              </a:buClr>
              <a:buSzPct val="85000"/>
              <a:buFont typeface="Wingdings" pitchFamily="2" charset="2"/>
              <a:buChar char="§"/>
              <a:defRPr sz="3200" kern="1200">
                <a:solidFill>
                  <a:schemeClr val="tx1"/>
                </a:solidFill>
                <a:latin typeface="+mn-lt"/>
                <a:ea typeface="+mn-ea"/>
                <a:cs typeface="+mn-cs"/>
              </a:defRPr>
            </a:lvl1pPr>
            <a:lvl2pPr marL="457200" indent="-182880" algn="l" defTabSz="914400" rtl="0" eaLnBrk="1" latinLnBrk="0" hangingPunct="1">
              <a:lnSpc>
                <a:spcPct val="114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mn-lt"/>
                <a:ea typeface="+mn-ea"/>
                <a:cs typeface="+mn-cs"/>
              </a:defRPr>
            </a:lvl2pPr>
            <a:lvl3pPr marL="73152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3pPr>
            <a:lvl4pPr marL="100584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4pPr>
            <a:lvl5pPr marL="128016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US" sz="3600" dirty="0"/>
              <a:t>Thank you!</a:t>
            </a:r>
          </a:p>
          <a:p>
            <a:pPr marL="0" indent="0" algn="ctr">
              <a:buFont typeface="Wingdings" pitchFamily="2" charset="2"/>
              <a:buNone/>
            </a:pPr>
            <a:endParaRPr lang="en-US" dirty="0"/>
          </a:p>
          <a:p>
            <a:pPr marL="0" indent="0" algn="r">
              <a:buFont typeface="Wingdings" pitchFamily="2" charset="2"/>
              <a:buNone/>
            </a:pPr>
            <a:r>
              <a:rPr lang="en-US" dirty="0"/>
              <a:t>				Igor Korkin	igor.korkin@gmail.com </a:t>
            </a:r>
          </a:p>
          <a:p>
            <a:pPr marL="0" indent="0" algn="ctr">
              <a:buFont typeface="Wingdings" pitchFamily="2" charset="2"/>
              <a:buNone/>
            </a:pPr>
            <a:endParaRPr lang="en-US" dirty="0"/>
          </a:p>
          <a:p>
            <a:pPr marL="0" indent="0" algn="r">
              <a:buFont typeface="Wingdings" pitchFamily="2" charset="2"/>
              <a:buNone/>
            </a:pPr>
            <a:r>
              <a:rPr lang="en-US" dirty="0"/>
              <a:t>All the details &amp; my CV are here	</a:t>
            </a:r>
            <a:r>
              <a:rPr lang="en-US" dirty="0">
                <a:solidFill>
                  <a:srgbClr val="FFFF00"/>
                </a:solidFill>
              </a:rPr>
              <a:t>igorkorkin.blogspot.com</a:t>
            </a:r>
          </a:p>
        </p:txBody>
      </p:sp>
      <p:pic>
        <p:nvPicPr>
          <p:cNvPr id="11" name="Picture 10">
            <a:extLst>
              <a:ext uri="{FF2B5EF4-FFF2-40B4-BE49-F238E27FC236}">
                <a16:creationId xmlns:a16="http://schemas.microsoft.com/office/drawing/2014/main" id="{48F3D342-AAF2-4364-928B-8FFB1CEF5918}"/>
              </a:ext>
            </a:extLst>
          </p:cNvPr>
          <p:cNvPicPr>
            <a:picLocks noChangeAspect="1"/>
          </p:cNvPicPr>
          <p:nvPr/>
        </p:nvPicPr>
        <p:blipFill>
          <a:blip r:embed="rId3"/>
          <a:stretch>
            <a:fillRect/>
          </a:stretch>
        </p:blipFill>
        <p:spPr>
          <a:xfrm>
            <a:off x="7377646" y="6117611"/>
            <a:ext cx="548640" cy="548640"/>
          </a:xfrm>
          <a:prstGeom prst="rect">
            <a:avLst/>
          </a:prstGeom>
        </p:spPr>
      </p:pic>
      <p:pic>
        <p:nvPicPr>
          <p:cNvPr id="2" name="Picture 1">
            <a:extLst>
              <a:ext uri="{FF2B5EF4-FFF2-40B4-BE49-F238E27FC236}">
                <a16:creationId xmlns:a16="http://schemas.microsoft.com/office/drawing/2014/main" id="{ACEF5260-52C2-4B31-B543-20B08AD0DFA2}"/>
              </a:ext>
            </a:extLst>
          </p:cNvPr>
          <p:cNvPicPr>
            <a:picLocks noChangeAspect="1"/>
          </p:cNvPicPr>
          <p:nvPr/>
        </p:nvPicPr>
        <p:blipFill>
          <a:blip r:embed="rId4"/>
          <a:stretch>
            <a:fillRect/>
          </a:stretch>
        </p:blipFill>
        <p:spPr>
          <a:xfrm>
            <a:off x="4109362" y="6059262"/>
            <a:ext cx="704992" cy="640080"/>
          </a:xfrm>
          <a:prstGeom prst="rect">
            <a:avLst/>
          </a:prstGeom>
        </p:spPr>
      </p:pic>
      <p:pic>
        <p:nvPicPr>
          <p:cNvPr id="3" name="Picture 2">
            <a:extLst>
              <a:ext uri="{FF2B5EF4-FFF2-40B4-BE49-F238E27FC236}">
                <a16:creationId xmlns:a16="http://schemas.microsoft.com/office/drawing/2014/main" id="{D48011CD-50B2-4B1C-897A-F172F226F098}"/>
              </a:ext>
            </a:extLst>
          </p:cNvPr>
          <p:cNvPicPr>
            <a:picLocks noChangeAspect="1"/>
          </p:cNvPicPr>
          <p:nvPr/>
        </p:nvPicPr>
        <p:blipFill>
          <a:blip r:embed="rId5"/>
          <a:stretch>
            <a:fillRect/>
          </a:stretch>
        </p:blipFill>
        <p:spPr>
          <a:xfrm>
            <a:off x="5770714" y="6059262"/>
            <a:ext cx="650572" cy="640080"/>
          </a:xfrm>
          <a:prstGeom prst="rect">
            <a:avLst/>
          </a:prstGeom>
        </p:spPr>
      </p:pic>
    </p:spTree>
    <p:extLst>
      <p:ext uri="{BB962C8B-B14F-4D97-AF65-F5344CB8AC3E}">
        <p14:creationId xmlns:p14="http://schemas.microsoft.com/office/powerpoint/2010/main" val="13658059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485882" y="1597845"/>
            <a:ext cx="2349500" cy="17496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AllMemPro</a:t>
            </a:r>
          </a:p>
        </p:txBody>
      </p:sp>
      <p:sp>
        <p:nvSpPr>
          <p:cNvPr id="3" name="Title 2"/>
          <p:cNvSpPr>
            <a:spLocks noGrp="1"/>
          </p:cNvSpPr>
          <p:nvPr>
            <p:ph type="title"/>
          </p:nvPr>
        </p:nvSpPr>
        <p:spPr>
          <a:xfrm>
            <a:off x="264512" y="115369"/>
            <a:ext cx="10058400" cy="1231900"/>
          </a:xfrm>
        </p:spPr>
        <p:txBody>
          <a:bodyPr/>
          <a:lstStyle/>
          <a:p>
            <a:r>
              <a:rPr lang="en-US" dirty="0"/>
              <a:t>Memory Ranger history</a:t>
            </a:r>
          </a:p>
        </p:txBody>
      </p:sp>
      <p:sp>
        <p:nvSpPr>
          <p:cNvPr id="4" name="Rectangle 3"/>
          <p:cNvSpPr/>
          <p:nvPr/>
        </p:nvSpPr>
        <p:spPr>
          <a:xfrm>
            <a:off x="170866" y="2732622"/>
            <a:ext cx="1731924" cy="6180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5" name="Rectangle 4"/>
          <p:cNvSpPr/>
          <p:nvPr/>
        </p:nvSpPr>
        <p:spPr>
          <a:xfrm>
            <a:off x="2158909" y="2191825"/>
            <a:ext cx="2071729" cy="115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7" name="Rectangle 6"/>
          <p:cNvSpPr/>
          <p:nvPr/>
        </p:nvSpPr>
        <p:spPr>
          <a:xfrm>
            <a:off x="2293574" y="2732622"/>
            <a:ext cx="1802397"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10" name="Rectangle 9"/>
          <p:cNvSpPr/>
          <p:nvPr/>
        </p:nvSpPr>
        <p:spPr>
          <a:xfrm>
            <a:off x="7091501" y="914400"/>
            <a:ext cx="2695360" cy="2433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MemoryRanger</a:t>
            </a:r>
          </a:p>
        </p:txBody>
      </p:sp>
      <p:sp>
        <p:nvSpPr>
          <p:cNvPr id="14" name="Rectangle 13"/>
          <p:cNvSpPr/>
          <p:nvPr/>
        </p:nvSpPr>
        <p:spPr>
          <a:xfrm>
            <a:off x="4640093" y="1990734"/>
            <a:ext cx="2051786" cy="12128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15" name="Rectangle 14"/>
          <p:cNvSpPr/>
          <p:nvPr/>
        </p:nvSpPr>
        <p:spPr>
          <a:xfrm>
            <a:off x="4800654" y="2562233"/>
            <a:ext cx="1730663"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31" name="Rectangle 30"/>
          <p:cNvSpPr/>
          <p:nvPr/>
        </p:nvSpPr>
        <p:spPr>
          <a:xfrm>
            <a:off x="264512" y="5191709"/>
            <a:ext cx="11742467" cy="1631216"/>
          </a:xfrm>
          <a:prstGeom prst="rect">
            <a:avLst/>
          </a:prstGeom>
        </p:spPr>
        <p:txBody>
          <a:bodyPr wrap="square">
            <a:spAutoFit/>
          </a:bodyPr>
          <a:lstStyle/>
          <a:p>
            <a:pPr marL="342900" indent="-342900">
              <a:spcBef>
                <a:spcPts val="600"/>
              </a:spcBef>
              <a:spcAft>
                <a:spcPts val="600"/>
              </a:spcAft>
              <a:buFont typeface="+mj-lt"/>
              <a:buAutoNum type="arabicPeriod"/>
            </a:pPr>
            <a:r>
              <a:rPr lang="en-US" sz="1200" dirty="0"/>
              <a:t>Korkin, I., &amp; Tanda, S. (2016). Monitoring &amp; controlling kernel-mode events by </a:t>
            </a:r>
            <a:r>
              <a:rPr lang="en-US" sz="1200" dirty="0" err="1"/>
              <a:t>HyperPlatform</a:t>
            </a:r>
            <a:r>
              <a:rPr lang="en-US" sz="1200" dirty="0"/>
              <a:t>. Recon, Canada. </a:t>
            </a:r>
          </a:p>
          <a:p>
            <a:pPr marL="342900" indent="-342900">
              <a:spcBef>
                <a:spcPts val="600"/>
              </a:spcBef>
              <a:spcAft>
                <a:spcPts val="600"/>
              </a:spcAft>
              <a:buFont typeface="+mj-lt"/>
              <a:buAutoNum type="arabicPeriod"/>
            </a:pPr>
            <a:r>
              <a:rPr lang="en-US" sz="1200" dirty="0"/>
              <a:t>Korkin, I., &amp; Tanda, S. (2017). Detect Kernel-Mode Rootkits via Real Time Logging &amp; Controlling Memory Access. ADFSL, USA.</a:t>
            </a:r>
          </a:p>
          <a:p>
            <a:pPr marL="342900" indent="-342900">
              <a:spcBef>
                <a:spcPts val="600"/>
              </a:spcBef>
              <a:spcAft>
                <a:spcPts val="600"/>
              </a:spcAft>
              <a:buFont typeface="+mj-lt"/>
              <a:buAutoNum type="arabicPeriod"/>
            </a:pPr>
            <a:r>
              <a:rPr lang="en-US" sz="1200" dirty="0"/>
              <a:t>Korkin, I. (2018). Hypervisor-Based Active Data Protection for Integrity and Confidentiality of Dynamically Allocated Memory in Windows Kernel. ADFSL, USA.</a:t>
            </a:r>
          </a:p>
          <a:p>
            <a:pPr marL="342900" indent="-342900">
              <a:spcBef>
                <a:spcPts val="600"/>
              </a:spcBef>
              <a:spcAft>
                <a:spcPts val="600"/>
              </a:spcAft>
              <a:buFont typeface="+mj-lt"/>
              <a:buAutoNum type="arabicPeriod"/>
            </a:pPr>
            <a:r>
              <a:rPr lang="en-US" sz="1200" dirty="0"/>
              <a:t>Korkin, I. (2018). Divide et </a:t>
            </a:r>
            <a:r>
              <a:rPr lang="en-US" sz="1200" dirty="0" err="1"/>
              <a:t>Impera</a:t>
            </a:r>
            <a:r>
              <a:rPr lang="en-US" sz="1200" dirty="0"/>
              <a:t>: MemoryRanger Runs Drivers in Isolated Kernel Spaces. </a:t>
            </a:r>
            <a:r>
              <a:rPr lang="en-US" sz="1200" dirty="0" err="1"/>
              <a:t>BlackHat</a:t>
            </a:r>
            <a:r>
              <a:rPr lang="en-US" sz="1200" dirty="0"/>
              <a:t>, UK</a:t>
            </a:r>
          </a:p>
          <a:p>
            <a:pPr marL="342900" indent="-342900">
              <a:spcBef>
                <a:spcPts val="600"/>
              </a:spcBef>
              <a:spcAft>
                <a:spcPts val="600"/>
              </a:spcAft>
              <a:buFont typeface="+mj-lt"/>
              <a:buAutoNum type="arabicPeriod"/>
            </a:pPr>
            <a:r>
              <a:rPr lang="en-US" sz="1200" dirty="0"/>
              <a:t>Korkin, I. (2019). MemoryRanger Prevents Hijacking FILE_OBJECT structures in Windows Kernel. ADFSL, USA.</a:t>
            </a:r>
          </a:p>
        </p:txBody>
      </p:sp>
      <p:sp>
        <p:nvSpPr>
          <p:cNvPr id="33" name="Rectangle 32"/>
          <p:cNvSpPr/>
          <p:nvPr/>
        </p:nvSpPr>
        <p:spPr>
          <a:xfrm>
            <a:off x="7247467" y="1370954"/>
            <a:ext cx="2374900" cy="1832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AllMemPro</a:t>
            </a:r>
          </a:p>
        </p:txBody>
      </p:sp>
      <p:sp>
        <p:nvSpPr>
          <p:cNvPr id="34" name="Rectangle 33"/>
          <p:cNvSpPr/>
          <p:nvPr/>
        </p:nvSpPr>
        <p:spPr>
          <a:xfrm>
            <a:off x="7415849" y="1846801"/>
            <a:ext cx="2051786" cy="12128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35" name="Rectangle 34"/>
          <p:cNvSpPr/>
          <p:nvPr/>
        </p:nvSpPr>
        <p:spPr>
          <a:xfrm>
            <a:off x="7576410" y="2418300"/>
            <a:ext cx="1730663"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36" name="Rectangle 35"/>
          <p:cNvSpPr/>
          <p:nvPr/>
        </p:nvSpPr>
        <p:spPr>
          <a:xfrm>
            <a:off x="619085" y="3364032"/>
            <a:ext cx="835485" cy="369332"/>
          </a:xfrm>
          <a:prstGeom prst="rect">
            <a:avLst/>
          </a:prstGeom>
        </p:spPr>
        <p:txBody>
          <a:bodyPr wrap="none">
            <a:spAutoFit/>
          </a:bodyPr>
          <a:lstStyle/>
          <a:p>
            <a:r>
              <a:rPr lang="en-US" dirty="0"/>
              <a:t>Step 1</a:t>
            </a:r>
          </a:p>
        </p:txBody>
      </p:sp>
      <p:sp>
        <p:nvSpPr>
          <p:cNvPr id="37" name="Rectangle 36"/>
          <p:cNvSpPr/>
          <p:nvPr/>
        </p:nvSpPr>
        <p:spPr>
          <a:xfrm>
            <a:off x="2777029" y="3364032"/>
            <a:ext cx="835485" cy="369332"/>
          </a:xfrm>
          <a:prstGeom prst="rect">
            <a:avLst/>
          </a:prstGeom>
        </p:spPr>
        <p:txBody>
          <a:bodyPr wrap="none">
            <a:spAutoFit/>
          </a:bodyPr>
          <a:lstStyle/>
          <a:p>
            <a:r>
              <a:rPr lang="en-US" dirty="0"/>
              <a:t>Step 2</a:t>
            </a:r>
          </a:p>
        </p:txBody>
      </p:sp>
      <p:sp>
        <p:nvSpPr>
          <p:cNvPr id="38" name="Rectangle 37"/>
          <p:cNvSpPr/>
          <p:nvPr/>
        </p:nvSpPr>
        <p:spPr>
          <a:xfrm>
            <a:off x="5248242" y="3360862"/>
            <a:ext cx="835485" cy="369332"/>
          </a:xfrm>
          <a:prstGeom prst="rect">
            <a:avLst/>
          </a:prstGeom>
        </p:spPr>
        <p:txBody>
          <a:bodyPr wrap="none">
            <a:spAutoFit/>
          </a:bodyPr>
          <a:lstStyle/>
          <a:p>
            <a:r>
              <a:rPr lang="en-US" dirty="0"/>
              <a:t>Step 3</a:t>
            </a:r>
          </a:p>
        </p:txBody>
      </p:sp>
      <p:sp>
        <p:nvSpPr>
          <p:cNvPr id="39" name="Rectangle 38"/>
          <p:cNvSpPr/>
          <p:nvPr/>
        </p:nvSpPr>
        <p:spPr>
          <a:xfrm>
            <a:off x="8023998" y="3357490"/>
            <a:ext cx="835485" cy="369332"/>
          </a:xfrm>
          <a:prstGeom prst="rect">
            <a:avLst/>
          </a:prstGeom>
        </p:spPr>
        <p:txBody>
          <a:bodyPr wrap="none">
            <a:spAutoFit/>
          </a:bodyPr>
          <a:lstStyle/>
          <a:p>
            <a:r>
              <a:rPr lang="en-US" dirty="0"/>
              <a:t>Step 4</a:t>
            </a:r>
          </a:p>
        </p:txBody>
      </p:sp>
      <p:sp>
        <p:nvSpPr>
          <p:cNvPr id="40" name="Rectangle 39"/>
          <p:cNvSpPr/>
          <p:nvPr/>
        </p:nvSpPr>
        <p:spPr>
          <a:xfrm>
            <a:off x="10554864" y="3357490"/>
            <a:ext cx="835485" cy="369332"/>
          </a:xfrm>
          <a:prstGeom prst="rect">
            <a:avLst/>
          </a:prstGeom>
        </p:spPr>
        <p:txBody>
          <a:bodyPr wrap="none">
            <a:spAutoFit/>
          </a:bodyPr>
          <a:lstStyle/>
          <a:p>
            <a:r>
              <a:rPr lang="en-US" dirty="0"/>
              <a:t>Step 5</a:t>
            </a:r>
          </a:p>
        </p:txBody>
      </p:sp>
      <p:sp>
        <p:nvSpPr>
          <p:cNvPr id="41" name="Rectangle 40"/>
          <p:cNvSpPr/>
          <p:nvPr/>
        </p:nvSpPr>
        <p:spPr>
          <a:xfrm>
            <a:off x="10042980" y="508000"/>
            <a:ext cx="1963999" cy="282617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MemoryRanger</a:t>
            </a:r>
          </a:p>
          <a:p>
            <a:pPr algn="ctr"/>
            <a:r>
              <a:rPr lang="en-US" dirty="0"/>
              <a:t>with a new feature</a:t>
            </a:r>
          </a:p>
          <a:p>
            <a:pPr algn="ctr"/>
            <a:endParaRPr lang="en-US" dirty="0"/>
          </a:p>
          <a:p>
            <a:pPr algn="ctr"/>
            <a:endParaRPr lang="en-US" dirty="0"/>
          </a:p>
          <a:p>
            <a:pPr algn="ctr"/>
            <a:r>
              <a:rPr lang="en-US" dirty="0"/>
              <a:t>Prevention of the  FILE_OBJECT attack</a:t>
            </a:r>
          </a:p>
        </p:txBody>
      </p:sp>
      <p:pic>
        <p:nvPicPr>
          <p:cNvPr id="1030"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555" y="3820896"/>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315" y="3813859"/>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597" y="3813859"/>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blackhat.com/images/page-graphics-eu-18/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239" y="3752333"/>
            <a:ext cx="1855355" cy="75625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https://recon.cx/2016/images/header-04.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83084" y="3730194"/>
            <a:ext cx="822452" cy="715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0830" y="4325815"/>
            <a:ext cx="630301" cy="276999"/>
          </a:xfrm>
          <a:prstGeom prst="rect">
            <a:avLst/>
          </a:prstGeom>
        </p:spPr>
        <p:txBody>
          <a:bodyPr wrap="none">
            <a:spAutoFit/>
          </a:bodyPr>
          <a:lstStyle/>
          <a:p>
            <a:r>
              <a:rPr lang="en-US" sz="1200" dirty="0" err="1"/>
              <a:t>REcon</a:t>
            </a:r>
            <a:endParaRPr lang="en-US" sz="1200" dirty="0"/>
          </a:p>
        </p:txBody>
      </p:sp>
    </p:spTree>
    <p:extLst>
      <p:ext uri="{BB962C8B-B14F-4D97-AF65-F5344CB8AC3E}">
        <p14:creationId xmlns:p14="http://schemas.microsoft.com/office/powerpoint/2010/main" val="13618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75552-10A2-411E-ACC6-78AD4EE5745C}"/>
              </a:ext>
            </a:extLst>
          </p:cNvPr>
          <p:cNvPicPr>
            <a:picLocks noChangeAspect="1"/>
          </p:cNvPicPr>
          <p:nvPr/>
        </p:nvPicPr>
        <p:blipFill rotWithShape="1">
          <a:blip r:embed="rId3"/>
          <a:srcRect l="8277" t="43821" r="47859" b="7356"/>
          <a:stretch/>
        </p:blipFill>
        <p:spPr>
          <a:xfrm>
            <a:off x="642031" y="-48637"/>
            <a:ext cx="11031167" cy="6906638"/>
          </a:xfrm>
          <a:prstGeom prst="rect">
            <a:avLst/>
          </a:prstGeom>
        </p:spPr>
      </p:pic>
      <p:sp>
        <p:nvSpPr>
          <p:cNvPr id="4" name="TextBox 3"/>
          <p:cNvSpPr txBox="1"/>
          <p:nvPr/>
        </p:nvSpPr>
        <p:spPr>
          <a:xfrm>
            <a:off x="3461432" y="825500"/>
            <a:ext cx="3213100" cy="1079500"/>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3BF99ACF-7E8D-483B-B797-B10F0E1C2298}"/>
              </a:ext>
            </a:extLst>
          </p:cNvPr>
          <p:cNvPicPr>
            <a:picLocks noChangeAspect="1"/>
          </p:cNvPicPr>
          <p:nvPr/>
        </p:nvPicPr>
        <p:blipFill>
          <a:blip r:embed="rId4"/>
          <a:stretch>
            <a:fillRect/>
          </a:stretch>
        </p:blipFill>
        <p:spPr>
          <a:xfrm>
            <a:off x="5677640" y="1375397"/>
            <a:ext cx="4657247" cy="2958335"/>
          </a:xfrm>
          <a:prstGeom prst="rect">
            <a:avLst/>
          </a:prstGeom>
        </p:spPr>
      </p:pic>
      <p:sp>
        <p:nvSpPr>
          <p:cNvPr id="6" name="Oval 5">
            <a:extLst>
              <a:ext uri="{FF2B5EF4-FFF2-40B4-BE49-F238E27FC236}">
                <a16:creationId xmlns:a16="http://schemas.microsoft.com/office/drawing/2014/main" id="{153233F1-AFCA-455C-9A4B-C30046478641}"/>
              </a:ext>
            </a:extLst>
          </p:cNvPr>
          <p:cNvSpPr/>
          <p:nvPr/>
        </p:nvSpPr>
        <p:spPr>
          <a:xfrm>
            <a:off x="7415811" y="2932945"/>
            <a:ext cx="1017246" cy="988683"/>
          </a:xfrm>
          <a:prstGeom prst="ellipse">
            <a:avLst/>
          </a:prstGeom>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83A8DF-301E-40E4-ABFD-5202B3DEB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20" y="3075404"/>
            <a:ext cx="707191" cy="707191"/>
          </a:xfrm>
          <a:prstGeom prst="rect">
            <a:avLst/>
          </a:prstGeom>
        </p:spPr>
      </p:pic>
    </p:spTree>
    <p:extLst>
      <p:ext uri="{BB962C8B-B14F-4D97-AF65-F5344CB8AC3E}">
        <p14:creationId xmlns:p14="http://schemas.microsoft.com/office/powerpoint/2010/main" val="28451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8" presetClass="emph" presetSubtype="0" fill="hold" grpId="1" nodeType="withEffect">
                                  <p:stCondLst>
                                    <p:cond delay="0"/>
                                  </p:stCondLst>
                                  <p:childTnLst>
                                    <p:animRot by="21600000">
                                      <p:cBhvr>
                                        <p:cTn id="38" dur="2000" fill="hold"/>
                                        <p:tgtEl>
                                          <p:spTgt spid="6"/>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0988E-677A-4BB4-B26F-28CBC76ABF3E}"/>
              </a:ext>
            </a:extLst>
          </p:cNvPr>
          <p:cNvPicPr>
            <a:picLocks noChangeAspect="1"/>
          </p:cNvPicPr>
          <p:nvPr/>
        </p:nvPicPr>
        <p:blipFill>
          <a:blip r:embed="rId3"/>
          <a:stretch>
            <a:fillRect/>
          </a:stretch>
        </p:blipFill>
        <p:spPr>
          <a:xfrm>
            <a:off x="4022518" y="173255"/>
            <a:ext cx="3935208" cy="1635400"/>
          </a:xfrm>
          <a:prstGeom prst="rect">
            <a:avLst/>
          </a:prstGeom>
        </p:spPr>
      </p:pic>
      <p:pic>
        <p:nvPicPr>
          <p:cNvPr id="2" name="Picture 1">
            <a:extLst>
              <a:ext uri="{FF2B5EF4-FFF2-40B4-BE49-F238E27FC236}">
                <a16:creationId xmlns:a16="http://schemas.microsoft.com/office/drawing/2014/main" id="{14118318-A75D-4E21-BB01-727355478868}"/>
              </a:ext>
            </a:extLst>
          </p:cNvPr>
          <p:cNvPicPr>
            <a:picLocks noChangeAspect="1"/>
          </p:cNvPicPr>
          <p:nvPr/>
        </p:nvPicPr>
        <p:blipFill>
          <a:blip r:embed="rId4"/>
          <a:stretch>
            <a:fillRect/>
          </a:stretch>
        </p:blipFill>
        <p:spPr>
          <a:xfrm>
            <a:off x="2332522" y="1415028"/>
            <a:ext cx="7315200" cy="5269717"/>
          </a:xfrm>
          <a:prstGeom prst="rect">
            <a:avLst/>
          </a:prstGeom>
        </p:spPr>
      </p:pic>
    </p:spTree>
    <p:extLst>
      <p:ext uri="{BB962C8B-B14F-4D97-AF65-F5344CB8AC3E}">
        <p14:creationId xmlns:p14="http://schemas.microsoft.com/office/powerpoint/2010/main" val="248609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0988E-677A-4BB4-B26F-28CBC76ABF3E}"/>
              </a:ext>
            </a:extLst>
          </p:cNvPr>
          <p:cNvPicPr>
            <a:picLocks noChangeAspect="1"/>
          </p:cNvPicPr>
          <p:nvPr/>
        </p:nvPicPr>
        <p:blipFill>
          <a:blip r:embed="rId3"/>
          <a:stretch>
            <a:fillRect/>
          </a:stretch>
        </p:blipFill>
        <p:spPr>
          <a:xfrm>
            <a:off x="4022518" y="173255"/>
            <a:ext cx="3935208" cy="1635400"/>
          </a:xfrm>
          <a:prstGeom prst="rect">
            <a:avLst/>
          </a:prstGeom>
        </p:spPr>
      </p:pic>
      <p:pic>
        <p:nvPicPr>
          <p:cNvPr id="9" name="Picture 8">
            <a:extLst>
              <a:ext uri="{FF2B5EF4-FFF2-40B4-BE49-F238E27FC236}">
                <a16:creationId xmlns:a16="http://schemas.microsoft.com/office/drawing/2014/main" id="{5D12555F-90D4-4161-B112-3E33F0D8A5B3}"/>
              </a:ext>
            </a:extLst>
          </p:cNvPr>
          <p:cNvPicPr>
            <a:picLocks noChangeAspect="1"/>
          </p:cNvPicPr>
          <p:nvPr/>
        </p:nvPicPr>
        <p:blipFill>
          <a:blip r:embed="rId4"/>
          <a:stretch>
            <a:fillRect/>
          </a:stretch>
        </p:blipFill>
        <p:spPr>
          <a:xfrm>
            <a:off x="2332522" y="1415025"/>
            <a:ext cx="7315200" cy="5269720"/>
          </a:xfrm>
          <a:prstGeom prst="rect">
            <a:avLst/>
          </a:prstGeom>
        </p:spPr>
      </p:pic>
      <p:sp>
        <p:nvSpPr>
          <p:cNvPr id="10" name="Oval 9">
            <a:extLst>
              <a:ext uri="{FF2B5EF4-FFF2-40B4-BE49-F238E27FC236}">
                <a16:creationId xmlns:a16="http://schemas.microsoft.com/office/drawing/2014/main" id="{A1080074-B866-40A5-B250-7B3DBB6614A9}"/>
              </a:ext>
            </a:extLst>
          </p:cNvPr>
          <p:cNvSpPr/>
          <p:nvPr/>
        </p:nvSpPr>
        <p:spPr>
          <a:xfrm>
            <a:off x="7644582" y="2241836"/>
            <a:ext cx="109728" cy="109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Oval 10">
            <a:extLst>
              <a:ext uri="{FF2B5EF4-FFF2-40B4-BE49-F238E27FC236}">
                <a16:creationId xmlns:a16="http://schemas.microsoft.com/office/drawing/2014/main" id="{BBEE877F-D73C-4C8A-A31A-59FDAD3F7388}"/>
              </a:ext>
            </a:extLst>
          </p:cNvPr>
          <p:cNvSpPr/>
          <p:nvPr/>
        </p:nvSpPr>
        <p:spPr>
          <a:xfrm>
            <a:off x="8032879" y="2239613"/>
            <a:ext cx="109728" cy="109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1439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indefinite" autoRev="1" fill="hold" nodeType="withEffect">
                                  <p:stCondLst>
                                    <p:cond delay="0"/>
                                  </p:stCondLst>
                                  <p:childTnLst>
                                    <p:animClr clrSpc="rgb" dir="cw">
                                      <p:cBhvr>
                                        <p:cTn id="6" dur="2000" fill="hold"/>
                                        <p:tgtEl>
                                          <p:spTgt spid="10"/>
                                        </p:tgtEl>
                                        <p:attrNameLst>
                                          <p:attrName>fillcolor</p:attrName>
                                        </p:attrNameLst>
                                      </p:cBhvr>
                                      <p:to>
                                        <a:srgbClr val="FF0000"/>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mph" presetSubtype="2" repeatCount="indefinite" autoRev="1" fill="hold" nodeType="withEffect">
                                  <p:stCondLst>
                                    <p:cond delay="0"/>
                                  </p:stCondLst>
                                  <p:childTnLst>
                                    <p:animClr clrSpc="rgb" dir="cw">
                                      <p:cBhvr>
                                        <p:cTn id="10" dur="2000" fill="hold"/>
                                        <p:tgtEl>
                                          <p:spTgt spid="11"/>
                                        </p:tgtEl>
                                        <p:attrNameLst>
                                          <p:attrName>fillcolor</p:attrName>
                                        </p:attrNameLst>
                                      </p:cBhvr>
                                      <p:to>
                                        <a:srgbClr val="FF0000"/>
                                      </p:to>
                                    </p:animClr>
                                    <p:set>
                                      <p:cBhvr>
                                        <p:cTn id="11" dur="2000" fill="hold"/>
                                        <p:tgtEl>
                                          <p:spTgt spid="11"/>
                                        </p:tgtEl>
                                        <p:attrNameLst>
                                          <p:attrName>fill.type</p:attrName>
                                        </p:attrNameLst>
                                      </p:cBhvr>
                                      <p:to>
                                        <p:strVal val="solid"/>
                                      </p:to>
                                    </p:set>
                                    <p:set>
                                      <p:cBhvr>
                                        <p:cTn id="12" dur="20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5" name="Picture 4">
            <a:extLst>
              <a:ext uri="{FF2B5EF4-FFF2-40B4-BE49-F238E27FC236}">
                <a16:creationId xmlns:a16="http://schemas.microsoft.com/office/drawing/2014/main" id="{192E3898-C72D-4BF9-83B6-02597EC414A0}"/>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84769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2A6E2C9D-9DD4-4F1D-B7E4-1A0DAFB29FE2}"/>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305186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4AA510FC-C74E-41A2-B077-07A5760F8140}"/>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314089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6AC879DA-A651-477F-B7A3-50421EC6C98D}"/>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173240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916E0787-74B5-4AAE-B794-9B3C2287B34C}"/>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201019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221" y="28957"/>
            <a:ext cx="10058400" cy="1609344"/>
          </a:xfrm>
        </p:spPr>
        <p:txBody>
          <a:bodyPr/>
          <a:lstStyle/>
          <a:p>
            <a:r>
              <a:rPr lang="en-US" sz="4900" dirty="0"/>
              <a:t>WHOAMI</a:t>
            </a:r>
          </a:p>
        </p:txBody>
      </p:sp>
      <p:sp>
        <p:nvSpPr>
          <p:cNvPr id="3" name="Content Placeholder 2"/>
          <p:cNvSpPr>
            <a:spLocks noGrp="1"/>
          </p:cNvSpPr>
          <p:nvPr>
            <p:ph idx="1"/>
          </p:nvPr>
        </p:nvSpPr>
        <p:spPr>
          <a:xfrm>
            <a:off x="406400" y="1638301"/>
            <a:ext cx="11430000" cy="4927599"/>
          </a:xfrm>
        </p:spPr>
        <p:txBody>
          <a:bodyPr>
            <a:normAutofit lnSpcReduction="10000"/>
          </a:bodyPr>
          <a:lstStyle/>
          <a:p>
            <a:pPr>
              <a:lnSpc>
                <a:spcPct val="150000"/>
              </a:lnSpc>
            </a:pPr>
            <a:r>
              <a:rPr lang="en-US" sz="2800" dirty="0" err="1"/>
              <a:t>MEPhI</a:t>
            </a:r>
            <a:r>
              <a:rPr lang="en-US" sz="2800" dirty="0"/>
              <a:t> Alumni,  PhD in Cyber Security</a:t>
            </a:r>
          </a:p>
          <a:p>
            <a:pPr>
              <a:lnSpc>
                <a:spcPct val="150000"/>
              </a:lnSpc>
            </a:pPr>
            <a:r>
              <a:rPr lang="en-US" sz="2800" dirty="0"/>
              <a:t> Area of interest is Windows Kernel security:</a:t>
            </a:r>
          </a:p>
          <a:p>
            <a:pPr lvl="1">
              <a:lnSpc>
                <a:spcPct val="150000"/>
              </a:lnSpc>
            </a:pPr>
            <a:r>
              <a:rPr lang="en-US" dirty="0"/>
              <a:t> Memory Forensics</a:t>
            </a:r>
          </a:p>
          <a:p>
            <a:pPr lvl="1">
              <a:lnSpc>
                <a:spcPct val="150000"/>
              </a:lnSpc>
            </a:pPr>
            <a:r>
              <a:rPr lang="en-US" dirty="0"/>
              <a:t> Rootkits Detection </a:t>
            </a:r>
          </a:p>
          <a:p>
            <a:pPr lvl="1">
              <a:lnSpc>
                <a:spcPct val="150000"/>
              </a:lnSpc>
            </a:pPr>
            <a:r>
              <a:rPr lang="en-US" sz="2800" dirty="0"/>
              <a:t> Bare-Metal Hypervisors</a:t>
            </a:r>
          </a:p>
          <a:p>
            <a:pPr>
              <a:lnSpc>
                <a:spcPct val="150000"/>
              </a:lnSpc>
            </a:pPr>
            <a:r>
              <a:rPr lang="en-US" sz="2800" dirty="0"/>
              <a:t> Fan of cross-disciplinary research - </a:t>
            </a:r>
            <a:r>
              <a:rPr lang="en-US" sz="2800" dirty="0">
                <a:solidFill>
                  <a:srgbClr val="FFFF00"/>
                </a:solidFill>
              </a:rPr>
              <a:t>igorkorkin.blogspot.com</a:t>
            </a:r>
          </a:p>
          <a:p>
            <a:pPr>
              <a:lnSpc>
                <a:spcPct val="150000"/>
              </a:lnSpc>
            </a:pPr>
            <a:r>
              <a:rPr lang="en-US" sz="2800" dirty="0"/>
              <a:t> Love traveling and powerlifting -     </a:t>
            </a:r>
            <a:r>
              <a:rPr lang="en-US" sz="2800" dirty="0" err="1"/>
              <a:t>igor.korkin</a:t>
            </a:r>
            <a:endParaRPr lang="en-US" sz="2800" dirty="0"/>
          </a:p>
        </p:txBody>
      </p:sp>
      <p:sp>
        <p:nvSpPr>
          <p:cNvPr id="4" name="Rectangle 3"/>
          <p:cNvSpPr/>
          <p:nvPr/>
        </p:nvSpPr>
        <p:spPr>
          <a:xfrm>
            <a:off x="6096970" y="6123134"/>
            <a:ext cx="350309" cy="373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mage result for instagram icon"/>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38496" y="6080271"/>
            <a:ext cx="455613" cy="45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3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DF987DD6-16E5-4CF8-BDF5-4E4A88CBDF2B}"/>
              </a:ext>
            </a:extLst>
          </p:cNvPr>
          <p:cNvPicPr>
            <a:picLocks noChangeAspect="1"/>
          </p:cNvPicPr>
          <p:nvPr/>
        </p:nvPicPr>
        <p:blipFill>
          <a:blip r:embed="rId3"/>
          <a:stretch>
            <a:fillRect/>
          </a:stretch>
        </p:blipFill>
        <p:spPr>
          <a:xfrm>
            <a:off x="91440" y="731520"/>
            <a:ext cx="9182998" cy="6217920"/>
          </a:xfrm>
          <a:prstGeom prst="rect">
            <a:avLst/>
          </a:prstGeom>
        </p:spPr>
      </p:pic>
    </p:spTree>
    <p:extLst>
      <p:ext uri="{BB962C8B-B14F-4D97-AF65-F5344CB8AC3E}">
        <p14:creationId xmlns:p14="http://schemas.microsoft.com/office/powerpoint/2010/main" val="2265827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EDB2DF7D-0AB3-4B6E-95B5-AA5CFB1198CD}"/>
              </a:ext>
            </a:extLst>
          </p:cNvPr>
          <p:cNvPicPr>
            <a:picLocks noChangeAspect="1"/>
          </p:cNvPicPr>
          <p:nvPr/>
        </p:nvPicPr>
        <p:blipFill>
          <a:blip r:embed="rId3"/>
          <a:stretch>
            <a:fillRect/>
          </a:stretch>
        </p:blipFill>
        <p:spPr>
          <a:xfrm>
            <a:off x="91440" y="731520"/>
            <a:ext cx="8625828" cy="6217920"/>
          </a:xfrm>
          <a:prstGeom prst="rect">
            <a:avLst/>
          </a:prstGeom>
        </p:spPr>
      </p:pic>
    </p:spTree>
    <p:extLst>
      <p:ext uri="{BB962C8B-B14F-4D97-AF65-F5344CB8AC3E}">
        <p14:creationId xmlns:p14="http://schemas.microsoft.com/office/powerpoint/2010/main" val="260592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5" name="Picture 4">
            <a:extLst>
              <a:ext uri="{FF2B5EF4-FFF2-40B4-BE49-F238E27FC236}">
                <a16:creationId xmlns:a16="http://schemas.microsoft.com/office/drawing/2014/main" id="{12594525-6947-4F7D-8D1A-7134EBB95BF2}"/>
              </a:ext>
            </a:extLst>
          </p:cNvPr>
          <p:cNvPicPr>
            <a:picLocks noChangeAspect="1"/>
          </p:cNvPicPr>
          <p:nvPr/>
        </p:nvPicPr>
        <p:blipFill>
          <a:blip r:embed="rId3"/>
          <a:stretch>
            <a:fillRect/>
          </a:stretch>
        </p:blipFill>
        <p:spPr>
          <a:xfrm>
            <a:off x="91440" y="731520"/>
            <a:ext cx="9286178" cy="6217920"/>
          </a:xfrm>
          <a:prstGeom prst="rect">
            <a:avLst/>
          </a:prstGeom>
        </p:spPr>
      </p:pic>
    </p:spTree>
    <p:extLst>
      <p:ext uri="{BB962C8B-B14F-4D97-AF65-F5344CB8AC3E}">
        <p14:creationId xmlns:p14="http://schemas.microsoft.com/office/powerpoint/2010/main" val="71261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7" name="Picture 6">
            <a:extLst>
              <a:ext uri="{FF2B5EF4-FFF2-40B4-BE49-F238E27FC236}">
                <a16:creationId xmlns:a16="http://schemas.microsoft.com/office/drawing/2014/main" id="{5E31659C-2E11-4049-B291-4A0298D90E25}"/>
              </a:ext>
            </a:extLst>
          </p:cNvPr>
          <p:cNvPicPr>
            <a:picLocks noChangeAspect="1"/>
          </p:cNvPicPr>
          <p:nvPr/>
        </p:nvPicPr>
        <p:blipFill>
          <a:blip r:embed="rId3"/>
          <a:stretch>
            <a:fillRect/>
          </a:stretch>
        </p:blipFill>
        <p:spPr>
          <a:xfrm>
            <a:off x="33565" y="731520"/>
            <a:ext cx="7105645" cy="6217920"/>
          </a:xfrm>
          <a:prstGeom prst="rect">
            <a:avLst/>
          </a:prstGeom>
        </p:spPr>
      </p:pic>
    </p:spTree>
    <p:extLst>
      <p:ext uri="{BB962C8B-B14F-4D97-AF65-F5344CB8AC3E}">
        <p14:creationId xmlns:p14="http://schemas.microsoft.com/office/powerpoint/2010/main" val="349768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29D079D0-382E-40F3-95FE-1B042604086D}"/>
              </a:ext>
            </a:extLst>
          </p:cNvPr>
          <p:cNvPicPr>
            <a:picLocks noChangeAspect="1"/>
          </p:cNvPicPr>
          <p:nvPr/>
        </p:nvPicPr>
        <p:blipFill>
          <a:blip r:embed="rId3"/>
          <a:stretch>
            <a:fillRect/>
          </a:stretch>
        </p:blipFill>
        <p:spPr>
          <a:xfrm>
            <a:off x="36576" y="731520"/>
            <a:ext cx="8336924" cy="6217920"/>
          </a:xfrm>
          <a:prstGeom prst="rect">
            <a:avLst/>
          </a:prstGeom>
        </p:spPr>
      </p:pic>
    </p:spTree>
    <p:extLst>
      <p:ext uri="{BB962C8B-B14F-4D97-AF65-F5344CB8AC3E}">
        <p14:creationId xmlns:p14="http://schemas.microsoft.com/office/powerpoint/2010/main" val="295328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10627609-DDF2-4775-9D5F-B3A4677C50B5}"/>
              </a:ext>
            </a:extLst>
          </p:cNvPr>
          <p:cNvPicPr>
            <a:picLocks noChangeAspect="1"/>
          </p:cNvPicPr>
          <p:nvPr/>
        </p:nvPicPr>
        <p:blipFill>
          <a:blip r:embed="rId3"/>
          <a:stretch>
            <a:fillRect/>
          </a:stretch>
        </p:blipFill>
        <p:spPr>
          <a:xfrm>
            <a:off x="36576" y="731520"/>
            <a:ext cx="12051395" cy="6217920"/>
          </a:xfrm>
          <a:prstGeom prst="rect">
            <a:avLst/>
          </a:prstGeom>
        </p:spPr>
      </p:pic>
    </p:spTree>
    <p:extLst>
      <p:ext uri="{BB962C8B-B14F-4D97-AF65-F5344CB8AC3E}">
        <p14:creationId xmlns:p14="http://schemas.microsoft.com/office/powerpoint/2010/main" val="241679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5DFD320C-3883-4E5D-9E01-3236155563FF}"/>
              </a:ext>
            </a:extLst>
          </p:cNvPr>
          <p:cNvPicPr>
            <a:picLocks noChangeAspect="1"/>
          </p:cNvPicPr>
          <p:nvPr/>
        </p:nvPicPr>
        <p:blipFill>
          <a:blip r:embed="rId3"/>
          <a:stretch>
            <a:fillRect/>
          </a:stretch>
        </p:blipFill>
        <p:spPr>
          <a:xfrm>
            <a:off x="36576" y="731520"/>
            <a:ext cx="12120518" cy="6217920"/>
          </a:xfrm>
          <a:prstGeom prst="rect">
            <a:avLst/>
          </a:prstGeom>
        </p:spPr>
      </p:pic>
    </p:spTree>
    <p:extLst>
      <p:ext uri="{BB962C8B-B14F-4D97-AF65-F5344CB8AC3E}">
        <p14:creationId xmlns:p14="http://schemas.microsoft.com/office/powerpoint/2010/main" val="1532035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03BB755C-C68C-4CA6-9452-64B9DB62BDFC}"/>
              </a:ext>
            </a:extLst>
          </p:cNvPr>
          <p:cNvPicPr>
            <a:picLocks noChangeAspect="1"/>
          </p:cNvPicPr>
          <p:nvPr/>
        </p:nvPicPr>
        <p:blipFill>
          <a:blip r:embed="rId3"/>
          <a:stretch>
            <a:fillRect/>
          </a:stretch>
        </p:blipFill>
        <p:spPr>
          <a:xfrm>
            <a:off x="36576" y="731520"/>
            <a:ext cx="12038065" cy="6217920"/>
          </a:xfrm>
          <a:prstGeom prst="rect">
            <a:avLst/>
          </a:prstGeom>
        </p:spPr>
      </p:pic>
    </p:spTree>
    <p:extLst>
      <p:ext uri="{BB962C8B-B14F-4D97-AF65-F5344CB8AC3E}">
        <p14:creationId xmlns:p14="http://schemas.microsoft.com/office/powerpoint/2010/main" val="231967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03EB9140-D928-4C8B-8F10-8DC6E16599BA}"/>
              </a:ext>
            </a:extLst>
          </p:cNvPr>
          <p:cNvPicPr>
            <a:picLocks noChangeAspect="1"/>
          </p:cNvPicPr>
          <p:nvPr/>
        </p:nvPicPr>
        <p:blipFill>
          <a:blip r:embed="rId3"/>
          <a:stretch>
            <a:fillRect/>
          </a:stretch>
        </p:blipFill>
        <p:spPr>
          <a:xfrm>
            <a:off x="36576" y="731520"/>
            <a:ext cx="12257939" cy="6217920"/>
          </a:xfrm>
          <a:prstGeom prst="rect">
            <a:avLst/>
          </a:prstGeom>
        </p:spPr>
      </p:pic>
    </p:spTree>
    <p:extLst>
      <p:ext uri="{BB962C8B-B14F-4D97-AF65-F5344CB8AC3E}">
        <p14:creationId xmlns:p14="http://schemas.microsoft.com/office/powerpoint/2010/main" val="15020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DAF89-7CFA-4036-B855-36BFF46581B3}"/>
              </a:ext>
            </a:extLst>
          </p:cNvPr>
          <p:cNvSpPr>
            <a:spLocks noGrp="1"/>
          </p:cNvSpPr>
          <p:nvPr>
            <p:ph type="title"/>
          </p:nvPr>
        </p:nvSpPr>
        <p:spPr>
          <a:xfrm>
            <a:off x="495300" y="0"/>
            <a:ext cx="11557000" cy="1231900"/>
          </a:xfrm>
        </p:spPr>
        <p:txBody>
          <a:bodyPr>
            <a:normAutofit/>
          </a:bodyPr>
          <a:lstStyle/>
          <a:p>
            <a:r>
              <a:rPr lang="en-US" dirty="0"/>
              <a:t>Just 4 crucial fields for FILES hijacking</a:t>
            </a:r>
            <a:endParaRPr lang="ru-RU" dirty="0"/>
          </a:p>
        </p:txBody>
      </p:sp>
      <p:graphicFrame>
        <p:nvGraphicFramePr>
          <p:cNvPr id="7" name="Table 6">
            <a:extLst>
              <a:ext uri="{FF2B5EF4-FFF2-40B4-BE49-F238E27FC236}">
                <a16:creationId xmlns:a16="http://schemas.microsoft.com/office/drawing/2014/main" id="{C0489A13-27D6-4718-9B07-D065E7B2507A}"/>
              </a:ext>
            </a:extLst>
          </p:cNvPr>
          <p:cNvGraphicFramePr>
            <a:graphicFrameLocks noGrp="1"/>
          </p:cNvGraphicFramePr>
          <p:nvPr>
            <p:extLst>
              <p:ext uri="{D42A27DB-BD31-4B8C-83A1-F6EECF244321}">
                <p14:modId xmlns:p14="http://schemas.microsoft.com/office/powerpoint/2010/main" val="953668327"/>
              </p:ext>
            </p:extLst>
          </p:nvPr>
        </p:nvGraphicFramePr>
        <p:xfrm>
          <a:off x="370173" y="1045650"/>
          <a:ext cx="11557000" cy="4370832"/>
        </p:xfrm>
        <a:graphic>
          <a:graphicData uri="http://schemas.openxmlformats.org/drawingml/2006/table">
            <a:tbl>
              <a:tblPr firstRow="1" bandRow="1">
                <a:tableStyleId>{5940675A-B579-460E-94D1-54222C63F5DA}</a:tableStyleId>
              </a:tblPr>
              <a:tblGrid>
                <a:gridCol w="11557000">
                  <a:extLst>
                    <a:ext uri="{9D8B030D-6E8A-4147-A177-3AD203B41FA5}">
                      <a16:colId xmlns:a16="http://schemas.microsoft.com/office/drawing/2014/main" val="618273032"/>
                    </a:ext>
                  </a:extLst>
                </a:gridCol>
              </a:tblGrid>
              <a:tr h="609770">
                <a:tc>
                  <a:txBody>
                    <a:bodyPr/>
                    <a:lstStyle/>
                    <a:p>
                      <a:pPr>
                        <a:lnSpc>
                          <a:spcPct val="110000"/>
                        </a:lnSpc>
                      </a:pPr>
                      <a:r>
                        <a:rPr lang="en-US" sz="3200" kern="1200" dirty="0">
                          <a:solidFill>
                            <a:schemeClr val="tx1"/>
                          </a:solidFill>
                          <a:latin typeface="Courier New" panose="02070309020205020404" pitchFamily="49" charset="0"/>
                          <a:ea typeface="+mn-ea"/>
                          <a:cs typeface="Courier New" panose="02070309020205020404" pitchFamily="49" charset="0"/>
                        </a:rPr>
                        <a:t>typedef struct </a:t>
                      </a:r>
                      <a:r>
                        <a:rPr lang="en-US" sz="3200" i="1" kern="1200" dirty="0">
                          <a:solidFill>
                            <a:schemeClr val="tx1"/>
                          </a:solidFill>
                          <a:latin typeface="Courier New" panose="02070309020205020404" pitchFamily="49" charset="0"/>
                          <a:ea typeface="+mn-ea"/>
                          <a:cs typeface="Courier New" panose="02070309020205020404" pitchFamily="49" charset="0"/>
                        </a:rPr>
                        <a:t>_FILE_OBJECT</a:t>
                      </a:r>
                      <a:r>
                        <a:rPr lang="en-US" sz="3200" i="0" kern="1200" dirty="0">
                          <a:solidFill>
                            <a:schemeClr val="tx1"/>
                          </a:solidFill>
                          <a:latin typeface="Courier New" panose="02070309020205020404" pitchFamily="49" charset="0"/>
                          <a:ea typeface="+mn-ea"/>
                          <a:cs typeface="Courier New" panose="02070309020205020404" pitchFamily="49" charset="0"/>
                        </a:rPr>
                        <a:t> {</a:t>
                      </a:r>
                    </a:p>
                    <a:p>
                      <a:pPr>
                        <a:lnSpc>
                          <a:spcPct val="110000"/>
                        </a:lnSpc>
                      </a:pPr>
                      <a:r>
                        <a:rPr lang="en-US" sz="3200" i="0" kern="1200" dirty="0">
                          <a:solidFill>
                            <a:schemeClr val="tx1"/>
                          </a:solidFill>
                          <a:latin typeface="Courier New" panose="02070309020205020404" pitchFamily="49" charset="0"/>
                          <a:ea typeface="+mn-ea"/>
                          <a:cs typeface="Courier New" panose="02070309020205020404" pitchFamily="49" charset="0"/>
                        </a:rPr>
                        <a:t>    </a:t>
                      </a:r>
                      <a:r>
                        <a:rPr lang="en-US" sz="3200" i="1" kern="1200" dirty="0">
                          <a:solidFill>
                            <a:schemeClr val="tx1"/>
                          </a:solidFill>
                          <a:latin typeface="Courier New" panose="02070309020205020404" pitchFamily="49" charset="0"/>
                          <a:ea typeface="+mn-ea"/>
                          <a:cs typeface="Courier New" panose="02070309020205020404" pitchFamily="49" charset="0"/>
                        </a:rPr>
                        <a:t>…</a:t>
                      </a:r>
                      <a:endParaRPr lang="en-US" sz="3200" b="0" i="0" kern="1200" dirty="0">
                        <a:solidFill>
                          <a:schemeClr val="tx1"/>
                        </a:solidFill>
                        <a:latin typeface="Courier New" panose="02070309020205020404" pitchFamily="49" charset="0"/>
                        <a:ea typeface="+mn-ea"/>
                        <a:cs typeface="Courier New" panose="02070309020205020404" pitchFamily="49" charset="0"/>
                      </a:endParaRP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PVPB </a:t>
                      </a:r>
                      <a:r>
                        <a:rPr lang="en-US" sz="3200" b="1" i="0" kern="1200" dirty="0" err="1">
                          <a:solidFill>
                            <a:schemeClr val="tx1"/>
                          </a:solidFill>
                          <a:latin typeface="Courier New" panose="02070309020205020404" pitchFamily="49" charset="0"/>
                          <a:ea typeface="+mn-ea"/>
                          <a:cs typeface="Courier New" panose="02070309020205020404" pitchFamily="49" charset="0"/>
                        </a:rPr>
                        <a:t>Vpb</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PVOID </a:t>
                      </a:r>
                      <a:r>
                        <a:rPr lang="en-US" sz="3200" b="1" i="0" kern="1200" dirty="0" err="1">
                          <a:solidFill>
                            <a:schemeClr val="tx1"/>
                          </a:solidFill>
                          <a:latin typeface="Courier New" panose="02070309020205020404" pitchFamily="49" charset="0"/>
                          <a:ea typeface="+mn-ea"/>
                          <a:cs typeface="Courier New" panose="02070309020205020404" pitchFamily="49" charset="0"/>
                        </a:rPr>
                        <a:t>FsContext</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PVOID FsContext2;</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PSECTION_OBJECT_POINTERS </a:t>
                      </a:r>
                      <a:r>
                        <a:rPr lang="en-US" sz="3200" b="1" i="0" kern="1200" dirty="0" err="1">
                          <a:solidFill>
                            <a:schemeClr val="tx1"/>
                          </a:solidFill>
                          <a:latin typeface="Courier New" panose="02070309020205020404" pitchFamily="49" charset="0"/>
                          <a:ea typeface="+mn-ea"/>
                          <a:cs typeface="Courier New" panose="02070309020205020404" pitchFamily="49" charset="0"/>
                        </a:rPr>
                        <a:t>SectionObjectPointer</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0" i="0" kern="1200" dirty="0">
                          <a:solidFill>
                            <a:schemeClr val="tx1"/>
                          </a:solidFill>
                          <a:latin typeface="Courier New" panose="02070309020205020404" pitchFamily="49" charset="0"/>
                          <a:ea typeface="+mn-ea"/>
                          <a:cs typeface="Courier New" panose="02070309020205020404" pitchFamily="49" charset="0"/>
                        </a:rPr>
                        <a:t>    …</a:t>
                      </a:r>
                    </a:p>
                    <a:p>
                      <a:pPr>
                        <a:lnSpc>
                          <a:spcPct val="110000"/>
                        </a:lnSpc>
                      </a:pPr>
                      <a:r>
                        <a:rPr lang="en-US" sz="3200" b="0" i="0" kern="1200" dirty="0">
                          <a:solidFill>
                            <a:schemeClr val="tx1"/>
                          </a:solidFill>
                          <a:latin typeface="Courier New" panose="02070309020205020404" pitchFamily="49" charset="0"/>
                          <a:ea typeface="+mn-ea"/>
                          <a:cs typeface="Courier New" panose="02070309020205020404" pitchFamily="49" charset="0"/>
                        </a:rPr>
                        <a:t>} </a:t>
                      </a:r>
                      <a:r>
                        <a:rPr lang="en-US" sz="3200" b="0" i="1" kern="1200" dirty="0">
                          <a:solidFill>
                            <a:schemeClr val="tx1"/>
                          </a:solidFill>
                          <a:latin typeface="Courier New" panose="02070309020205020404" pitchFamily="49" charset="0"/>
                          <a:ea typeface="+mn-ea"/>
                          <a:cs typeface="Courier New" panose="02070309020205020404" pitchFamily="49" charset="0"/>
                        </a:rPr>
                        <a:t>FILE_OBJECT</a:t>
                      </a:r>
                      <a:r>
                        <a:rPr lang="en-US" sz="3200" b="0" i="0" kern="1200" dirty="0">
                          <a:solidFill>
                            <a:schemeClr val="tx1"/>
                          </a:solidFill>
                          <a:latin typeface="Courier New" panose="02070309020205020404" pitchFamily="49" charset="0"/>
                          <a:ea typeface="+mn-ea"/>
                          <a:cs typeface="Courier New" panose="02070309020205020404" pitchFamily="49" charset="0"/>
                        </a:rPr>
                        <a:t>;</a:t>
                      </a:r>
                      <a:endParaRPr lang="ru-RU" sz="3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667608238"/>
                  </a:ext>
                </a:extLst>
              </a:tr>
            </a:tbl>
          </a:graphicData>
        </a:graphic>
      </p:graphicFrame>
      <p:sp>
        <p:nvSpPr>
          <p:cNvPr id="4" name="Rectangle 3">
            <a:extLst>
              <a:ext uri="{FF2B5EF4-FFF2-40B4-BE49-F238E27FC236}">
                <a16:creationId xmlns:a16="http://schemas.microsoft.com/office/drawing/2014/main" id="{140067F4-3A92-49EB-A843-A6DE4C4F69CC}"/>
              </a:ext>
            </a:extLst>
          </p:cNvPr>
          <p:cNvSpPr/>
          <p:nvPr/>
        </p:nvSpPr>
        <p:spPr>
          <a:xfrm>
            <a:off x="248384" y="5567364"/>
            <a:ext cx="12050832" cy="1200329"/>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dirty="0" err="1"/>
              <a:t>Vpb</a:t>
            </a:r>
            <a:r>
              <a:rPr lang="en-US" dirty="0"/>
              <a:t> field points to a mounted Volume Parameter Block (VPB), associated with the target device object.</a:t>
            </a:r>
          </a:p>
          <a:p>
            <a:pPr marL="285750" indent="-285750">
              <a:buFont typeface="Arial" panose="020B0604020202020204" pitchFamily="34" charset="0"/>
              <a:buChar char="•"/>
            </a:pPr>
            <a:r>
              <a:rPr lang="en-US" dirty="0" err="1"/>
              <a:t>FsContext</a:t>
            </a:r>
            <a:r>
              <a:rPr lang="en-US" dirty="0"/>
              <a:t> points to the FSRTL_COMMON_FCB_HEADER structure, which has to be allocated by the file driver. </a:t>
            </a:r>
          </a:p>
          <a:p>
            <a:pPr marL="285750" indent="-285750">
              <a:buFont typeface="Arial" panose="020B0604020202020204" pitchFamily="34" charset="0"/>
              <a:buChar char="•"/>
            </a:pPr>
            <a:r>
              <a:rPr lang="en-US" dirty="0"/>
              <a:t>FsContext2 field refers to the Context Control Block (CBB) associated with the file object</a:t>
            </a:r>
          </a:p>
          <a:p>
            <a:pPr marL="285750" indent="-285750">
              <a:buFont typeface="Arial" panose="020B0604020202020204" pitchFamily="34" charset="0"/>
              <a:buChar char="•"/>
            </a:pPr>
            <a:r>
              <a:rPr lang="en-US" dirty="0" err="1"/>
              <a:t>SectionObjectPointer</a:t>
            </a:r>
            <a:r>
              <a:rPr lang="en-US" dirty="0"/>
              <a:t> stores file-mapping and caching-related information for a file stream. </a:t>
            </a:r>
          </a:p>
        </p:txBody>
      </p:sp>
    </p:spTree>
    <p:extLst>
      <p:ext uri="{BB962C8B-B14F-4D97-AF65-F5344CB8AC3E}">
        <p14:creationId xmlns:p14="http://schemas.microsoft.com/office/powerpoint/2010/main" val="217770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a:t>
            </a:r>
          </a:p>
          <a:p>
            <a:endParaRPr lang="en-US" sz="2800" dirty="0"/>
          </a:p>
          <a:p>
            <a:r>
              <a:rPr lang="en-US" sz="2800" dirty="0"/>
              <a:t> </a:t>
            </a:r>
          </a:p>
          <a:p>
            <a:endParaRPr lang="en-US" sz="2800" dirty="0"/>
          </a:p>
          <a:p>
            <a:r>
              <a:rPr lang="en-US" sz="2800" dirty="0"/>
              <a:t>  </a:t>
            </a:r>
          </a:p>
          <a:p>
            <a:endParaRPr lang="en-US" sz="2800" dirty="0"/>
          </a:p>
        </p:txBody>
      </p:sp>
    </p:spTree>
    <p:extLst>
      <p:ext uri="{BB962C8B-B14F-4D97-AF65-F5344CB8AC3E}">
        <p14:creationId xmlns:p14="http://schemas.microsoft.com/office/powerpoint/2010/main" val="329057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CC1AA5-E9DD-49D0-BB2E-C04455D6C827}"/>
              </a:ext>
            </a:extLst>
          </p:cNvPr>
          <p:cNvSpPr>
            <a:spLocks noGrp="1"/>
          </p:cNvSpPr>
          <p:nvPr>
            <p:ph type="title"/>
          </p:nvPr>
        </p:nvSpPr>
        <p:spPr>
          <a:xfrm>
            <a:off x="1069848" y="134754"/>
            <a:ext cx="10663348" cy="972152"/>
          </a:xfrm>
        </p:spPr>
        <p:txBody>
          <a:bodyPr>
            <a:normAutofit/>
          </a:bodyPr>
          <a:lstStyle/>
          <a:p>
            <a:r>
              <a:rPr lang="en-US" sz="4900" dirty="0"/>
              <a:t>THE attack</a:t>
            </a:r>
          </a:p>
        </p:txBody>
      </p:sp>
      <p:pic>
        <p:nvPicPr>
          <p:cNvPr id="3" name="Picture 2">
            <a:extLst>
              <a:ext uri="{FF2B5EF4-FFF2-40B4-BE49-F238E27FC236}">
                <a16:creationId xmlns:a16="http://schemas.microsoft.com/office/drawing/2014/main" id="{3DF3CEE1-7713-4270-8ECE-C9EB7A11DD3C}"/>
              </a:ext>
            </a:extLst>
          </p:cNvPr>
          <p:cNvPicPr>
            <a:picLocks noChangeAspect="1"/>
          </p:cNvPicPr>
          <p:nvPr/>
        </p:nvPicPr>
        <p:blipFill>
          <a:blip r:embed="rId3"/>
          <a:stretch>
            <a:fillRect/>
          </a:stretch>
        </p:blipFill>
        <p:spPr>
          <a:xfrm>
            <a:off x="0" y="914400"/>
            <a:ext cx="11978640" cy="5622188"/>
          </a:xfrm>
          <a:prstGeom prst="rect">
            <a:avLst/>
          </a:prstGeom>
        </p:spPr>
      </p:pic>
      <p:sp>
        <p:nvSpPr>
          <p:cNvPr id="4" name="Rectangle 3">
            <a:extLst>
              <a:ext uri="{FF2B5EF4-FFF2-40B4-BE49-F238E27FC236}">
                <a16:creationId xmlns:a16="http://schemas.microsoft.com/office/drawing/2014/main" id="{56EDD540-25BD-49DC-8372-0145F8BC4DA2}"/>
              </a:ext>
            </a:extLst>
          </p:cNvPr>
          <p:cNvSpPr/>
          <p:nvPr/>
        </p:nvSpPr>
        <p:spPr>
          <a:xfrm>
            <a:off x="6622181" y="729288"/>
            <a:ext cx="5557118" cy="6116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48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CC1AA5-E9DD-49D0-BB2E-C04455D6C827}"/>
              </a:ext>
            </a:extLst>
          </p:cNvPr>
          <p:cNvSpPr>
            <a:spLocks noGrp="1"/>
          </p:cNvSpPr>
          <p:nvPr>
            <p:ph type="title"/>
          </p:nvPr>
        </p:nvSpPr>
        <p:spPr>
          <a:xfrm>
            <a:off x="1069848" y="134754"/>
            <a:ext cx="10663348" cy="972152"/>
          </a:xfrm>
        </p:spPr>
        <p:txBody>
          <a:bodyPr>
            <a:normAutofit/>
          </a:bodyPr>
          <a:lstStyle/>
          <a:p>
            <a:r>
              <a:rPr lang="en-US" sz="4900" dirty="0"/>
              <a:t>THE attack</a:t>
            </a:r>
          </a:p>
        </p:txBody>
      </p:sp>
      <p:pic>
        <p:nvPicPr>
          <p:cNvPr id="3" name="Picture 2">
            <a:extLst>
              <a:ext uri="{FF2B5EF4-FFF2-40B4-BE49-F238E27FC236}">
                <a16:creationId xmlns:a16="http://schemas.microsoft.com/office/drawing/2014/main" id="{3DF3CEE1-7713-4270-8ECE-C9EB7A11DD3C}"/>
              </a:ext>
            </a:extLst>
          </p:cNvPr>
          <p:cNvPicPr>
            <a:picLocks noChangeAspect="1"/>
          </p:cNvPicPr>
          <p:nvPr/>
        </p:nvPicPr>
        <p:blipFill>
          <a:blip r:embed="rId3"/>
          <a:stretch>
            <a:fillRect/>
          </a:stretch>
        </p:blipFill>
        <p:spPr>
          <a:xfrm>
            <a:off x="0" y="914400"/>
            <a:ext cx="11978640" cy="5622188"/>
          </a:xfrm>
          <a:prstGeom prst="rect">
            <a:avLst/>
          </a:prstGeom>
        </p:spPr>
      </p:pic>
    </p:spTree>
    <p:extLst>
      <p:ext uri="{BB962C8B-B14F-4D97-AF65-F5344CB8AC3E}">
        <p14:creationId xmlns:p14="http://schemas.microsoft.com/office/powerpoint/2010/main" val="410571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109916" y="2795604"/>
            <a:ext cx="5053335"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a:hlinkClick r:id="rId3" action="ppaction://hlinkfile"/>
              </a:rPr>
              <a:t>Demo: The Attack</a:t>
            </a:r>
            <a:endParaRPr lang="en-US" dirty="0"/>
          </a:p>
        </p:txBody>
      </p:sp>
      <p:sp>
        <p:nvSpPr>
          <p:cNvPr id="3" name="Rectangle 2"/>
          <p:cNvSpPr/>
          <p:nvPr/>
        </p:nvSpPr>
        <p:spPr>
          <a:xfrm>
            <a:off x="991403" y="4434121"/>
            <a:ext cx="10722543" cy="1384995"/>
          </a:xfrm>
          <a:prstGeom prst="rect">
            <a:avLst/>
          </a:prstGeom>
        </p:spPr>
        <p:txBody>
          <a:bodyPr wrap="square">
            <a:spAutoFit/>
          </a:bodyPr>
          <a:lstStyle/>
          <a:p>
            <a:r>
              <a:rPr lang="en-US" sz="2800" dirty="0"/>
              <a:t>The online version is here – </a:t>
            </a:r>
            <a:r>
              <a:rPr lang="en-US" sz="2800" dirty="0">
                <a:hlinkClick r:id="rId4"/>
              </a:rPr>
              <a:t>https://www.youtube.com/watch?v=2mU85RluOSA?vq=hd1080</a:t>
            </a:r>
            <a:endParaRPr lang="en-US" sz="2800" dirty="0"/>
          </a:p>
          <a:p>
            <a:endParaRPr lang="en-US" sz="2800" dirty="0"/>
          </a:p>
        </p:txBody>
      </p:sp>
    </p:spTree>
    <p:extLst>
      <p:ext uri="{BB962C8B-B14F-4D97-AF65-F5344CB8AC3E}">
        <p14:creationId xmlns:p14="http://schemas.microsoft.com/office/powerpoint/2010/main" val="2469706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pic>
        <p:nvPicPr>
          <p:cNvPr id="13" name="Picture 4" descr="Image result for Windows NT: the next generation SAMS 1993">
            <a:extLst>
              <a:ext uri="{FF2B5EF4-FFF2-40B4-BE49-F238E27FC236}">
                <a16:creationId xmlns:a16="http://schemas.microsoft.com/office/drawing/2014/main" id="{0F14B9DA-33A5-46AD-9BF9-E129D480E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69" y="1538969"/>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BC5B5C68-99F2-4686-94EB-0FF045627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082" y="1544593"/>
            <a:ext cx="2857500" cy="213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Windows XP">
            <a:extLst>
              <a:ext uri="{FF2B5EF4-FFF2-40B4-BE49-F238E27FC236}">
                <a16:creationId xmlns:a16="http://schemas.microsoft.com/office/drawing/2014/main" id="{0566D3E6-06EA-4BF4-949C-E42FA12A1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2640" y="1552960"/>
            <a:ext cx="28575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Windows 7">
            <a:extLst>
              <a:ext uri="{FF2B5EF4-FFF2-40B4-BE49-F238E27FC236}">
                <a16:creationId xmlns:a16="http://schemas.microsoft.com/office/drawing/2014/main" id="{605E1671-956B-4F5A-A5A3-AD12564E1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906" y="1538968"/>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05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r>
              <a:rPr lang="en-US" sz="2800" b="1" dirty="0"/>
              <a:t>1993</a:t>
            </a:r>
            <a:r>
              <a:rPr lang="en-US" sz="2400" dirty="0"/>
              <a:t> - the first mention of Object Manager </a:t>
            </a:r>
            <a:br>
              <a:rPr lang="en-US" sz="2400" dirty="0"/>
            </a:br>
            <a:r>
              <a:rPr lang="en-US" sz="2400" dirty="0"/>
              <a:t> and Security Reference Monitor</a:t>
            </a:r>
          </a:p>
          <a:p>
            <a:pPr>
              <a:lnSpc>
                <a:spcPct val="110000"/>
              </a:lnSpc>
            </a:pPr>
            <a:endParaRPr lang="en-US" sz="700" dirty="0"/>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pic>
        <p:nvPicPr>
          <p:cNvPr id="13" name="Picture 4" descr="Image result for Windows NT: the next generation SAMS 1993">
            <a:extLst>
              <a:ext uri="{FF2B5EF4-FFF2-40B4-BE49-F238E27FC236}">
                <a16:creationId xmlns:a16="http://schemas.microsoft.com/office/drawing/2014/main" id="{0F14B9DA-33A5-46AD-9BF9-E129D480E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416" y="1524976"/>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BC5B5C68-99F2-4686-94EB-0FF045627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945" y="1524976"/>
            <a:ext cx="1840039" cy="13764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Windows XP">
            <a:extLst>
              <a:ext uri="{FF2B5EF4-FFF2-40B4-BE49-F238E27FC236}">
                <a16:creationId xmlns:a16="http://schemas.microsoft.com/office/drawing/2014/main" id="{0566D3E6-06EA-4BF4-949C-E42FA12A1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4383" y="1545101"/>
            <a:ext cx="1840038" cy="13738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Windows 7">
            <a:extLst>
              <a:ext uri="{FF2B5EF4-FFF2-40B4-BE49-F238E27FC236}">
                <a16:creationId xmlns:a16="http://schemas.microsoft.com/office/drawing/2014/main" id="{605E1671-956B-4F5A-A5A3-AD12564E1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906" y="1538968"/>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ges-na.ssl-images-amazon.com/images/I/512YY960N7L.jpg">
            <a:extLst>
              <a:ext uri="{FF2B5EF4-FFF2-40B4-BE49-F238E27FC236}">
                <a16:creationId xmlns:a16="http://schemas.microsoft.com/office/drawing/2014/main" id="{D15132D9-C95C-423E-ABE0-6CE4E40A39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200" y="3052073"/>
            <a:ext cx="2895599" cy="35911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B1DB250-A3A2-46D6-9C0B-8F375D491421}"/>
              </a:ext>
            </a:extLst>
          </p:cNvPr>
          <p:cNvSpPr/>
          <p:nvPr/>
        </p:nvSpPr>
        <p:spPr>
          <a:xfrm>
            <a:off x="1507006" y="5741182"/>
            <a:ext cx="5113195" cy="892552"/>
          </a:xfrm>
          <a:prstGeom prst="rect">
            <a:avLst/>
          </a:prstGeom>
        </p:spPr>
        <p:txBody>
          <a:bodyPr wrap="none">
            <a:spAutoFit/>
          </a:bodyPr>
          <a:lstStyle/>
          <a:p>
            <a:r>
              <a:rPr lang="en-US" sz="2400" dirty="0"/>
              <a:t>Windows NT: The Next Generation </a:t>
            </a:r>
          </a:p>
          <a:p>
            <a:pPr algn="ctr"/>
            <a:r>
              <a:rPr lang="en-US" sz="2400" dirty="0"/>
              <a:t>by Len Feldman, March 1, </a:t>
            </a:r>
            <a:r>
              <a:rPr lang="en-US" sz="2800" b="1" dirty="0"/>
              <a:t>1993</a:t>
            </a:r>
            <a:r>
              <a:rPr lang="en-US" sz="2400" dirty="0"/>
              <a:t> </a:t>
            </a:r>
          </a:p>
        </p:txBody>
      </p:sp>
    </p:spTree>
    <p:extLst>
      <p:ext uri="{BB962C8B-B14F-4D97-AF65-F5344CB8AC3E}">
        <p14:creationId xmlns:p14="http://schemas.microsoft.com/office/powerpoint/2010/main" val="610580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r>
              <a:rPr lang="en-US" sz="2800" b="1" dirty="0"/>
              <a:t>1993</a:t>
            </a:r>
            <a:r>
              <a:rPr lang="en-US" sz="2400" dirty="0"/>
              <a:t> - the first mention of Object Manager and Security Reference Monitor </a:t>
            </a:r>
            <a:br>
              <a:rPr lang="en-US" sz="2400" dirty="0"/>
            </a:br>
            <a:endParaRPr lang="en-US" sz="700" dirty="0"/>
          </a:p>
          <a:p>
            <a:pPr>
              <a:lnSpc>
                <a:spcPct val="110000"/>
              </a:lnSpc>
            </a:pPr>
            <a:endParaRPr lang="en-US" sz="2800" b="1" dirty="0"/>
          </a:p>
          <a:p>
            <a:pPr>
              <a:lnSpc>
                <a:spcPct val="110000"/>
              </a:lnSpc>
            </a:pPr>
            <a:r>
              <a:rPr lang="en-US" sz="2800" b="1" dirty="0"/>
              <a:t>1965</a:t>
            </a:r>
            <a:r>
              <a:rPr lang="en-US" sz="2400" dirty="0"/>
              <a:t> – the first memory isolation concept  Multics*</a:t>
            </a:r>
            <a:br>
              <a:rPr lang="en-US" sz="2400" dirty="0"/>
            </a:br>
            <a:r>
              <a:rPr lang="en-US" sz="2400" dirty="0"/>
              <a:t>was developed for General Electric 645 mainframe.</a:t>
            </a:r>
            <a:br>
              <a:rPr lang="en-US" sz="2400" dirty="0"/>
            </a:br>
            <a:r>
              <a:rPr lang="en-US" sz="2400" dirty="0"/>
              <a:t>Multics joined to the </a:t>
            </a:r>
            <a:r>
              <a:rPr lang="en-US" sz="2400" dirty="0" err="1"/>
              <a:t>ARPANet</a:t>
            </a:r>
            <a:r>
              <a:rPr lang="ru-RU" sz="2400" dirty="0"/>
              <a:t> </a:t>
            </a:r>
            <a:r>
              <a:rPr lang="en-US" sz="2400" dirty="0"/>
              <a:t>and gave rise to the Unix.</a:t>
            </a:r>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sp>
        <p:nvSpPr>
          <p:cNvPr id="6" name="Rectangle 5">
            <a:extLst>
              <a:ext uri="{FF2B5EF4-FFF2-40B4-BE49-F238E27FC236}">
                <a16:creationId xmlns:a16="http://schemas.microsoft.com/office/drawing/2014/main" id="{AD97A199-CEFE-4FD0-B6E1-2E9FCC71F695}"/>
              </a:ext>
            </a:extLst>
          </p:cNvPr>
          <p:cNvSpPr/>
          <p:nvPr/>
        </p:nvSpPr>
        <p:spPr>
          <a:xfrm>
            <a:off x="8465884" y="5988090"/>
            <a:ext cx="1486561" cy="769441"/>
          </a:xfrm>
          <a:prstGeom prst="rect">
            <a:avLst/>
          </a:prstGeom>
        </p:spPr>
        <p:txBody>
          <a:bodyPr wrap="none">
            <a:spAutoFit/>
          </a:bodyPr>
          <a:lstStyle/>
          <a:p>
            <a:pPr algn="ctr"/>
            <a:r>
              <a:rPr lang="en-US" sz="2200" dirty="0"/>
              <a:t>Fernando </a:t>
            </a:r>
            <a:br>
              <a:rPr lang="en-US" sz="2200" dirty="0"/>
            </a:br>
            <a:r>
              <a:rPr lang="en-US" sz="2200" dirty="0" err="1"/>
              <a:t>Corbato</a:t>
            </a:r>
            <a:endParaRPr lang="en-US" sz="2200" dirty="0"/>
          </a:p>
        </p:txBody>
      </p:sp>
      <p:pic>
        <p:nvPicPr>
          <p:cNvPr id="7" name="Picture 4" descr="https://images.findagrave.com/photos/2018/365/104568889_4047a7f9-1e08-4652-bea5-19d5682aa570.jpeg">
            <a:extLst>
              <a:ext uri="{FF2B5EF4-FFF2-40B4-BE49-F238E27FC236}">
                <a16:creationId xmlns:a16="http://schemas.microsoft.com/office/drawing/2014/main" id="{3B2CA468-6488-49DD-98E3-E932D07558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206009" y="4553927"/>
            <a:ext cx="1491990" cy="15006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8F4898-51C6-4BBA-83AD-8E1034F7DA8A}"/>
              </a:ext>
            </a:extLst>
          </p:cNvPr>
          <p:cNvSpPr/>
          <p:nvPr/>
        </p:nvSpPr>
        <p:spPr>
          <a:xfrm>
            <a:off x="10150717" y="6003477"/>
            <a:ext cx="1547282" cy="769441"/>
          </a:xfrm>
          <a:prstGeom prst="rect">
            <a:avLst/>
          </a:prstGeom>
        </p:spPr>
        <p:txBody>
          <a:bodyPr wrap="square">
            <a:spAutoFit/>
          </a:bodyPr>
          <a:lstStyle/>
          <a:p>
            <a:pPr algn="ctr"/>
            <a:r>
              <a:rPr lang="en-US" sz="2200" dirty="0"/>
              <a:t>Victor </a:t>
            </a:r>
            <a:r>
              <a:rPr lang="en-US" sz="2200" dirty="0" err="1"/>
              <a:t>Vyssotsky</a:t>
            </a:r>
            <a:endParaRPr lang="en-US" sz="2200" dirty="0"/>
          </a:p>
        </p:txBody>
      </p:sp>
      <p:pic>
        <p:nvPicPr>
          <p:cNvPr id="10" name="Picture 6" descr="Related image">
            <a:extLst>
              <a:ext uri="{FF2B5EF4-FFF2-40B4-BE49-F238E27FC236}">
                <a16:creationId xmlns:a16="http://schemas.microsoft.com/office/drawing/2014/main" id="{F2E99CB8-67C0-406F-9F98-78D9B6ACA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595" r="34313" b="40647"/>
          <a:stretch/>
        </p:blipFill>
        <p:spPr bwMode="auto">
          <a:xfrm>
            <a:off x="8382648" y="4558978"/>
            <a:ext cx="1569797" cy="15006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2A4D96D-4B9E-4433-8E4B-7DE51CF56E72}"/>
              </a:ext>
            </a:extLst>
          </p:cNvPr>
          <p:cNvSpPr/>
          <p:nvPr/>
        </p:nvSpPr>
        <p:spPr>
          <a:xfrm>
            <a:off x="8320445" y="4088365"/>
            <a:ext cx="3300712" cy="461665"/>
          </a:xfrm>
          <a:prstGeom prst="rect">
            <a:avLst/>
          </a:prstGeom>
        </p:spPr>
        <p:txBody>
          <a:bodyPr wrap="none">
            <a:spAutoFit/>
          </a:bodyPr>
          <a:lstStyle/>
          <a:p>
            <a:r>
              <a:rPr lang="en-US" sz="2400" dirty="0"/>
              <a:t>Two Fathers of Multics</a:t>
            </a:r>
          </a:p>
        </p:txBody>
      </p:sp>
      <p:sp>
        <p:nvSpPr>
          <p:cNvPr id="4" name="Rectangle 3">
            <a:extLst>
              <a:ext uri="{FF2B5EF4-FFF2-40B4-BE49-F238E27FC236}">
                <a16:creationId xmlns:a16="http://schemas.microsoft.com/office/drawing/2014/main" id="{919ADDDA-3B52-4256-8D59-0B9E2AE84D2C}"/>
              </a:ext>
            </a:extLst>
          </p:cNvPr>
          <p:cNvSpPr/>
          <p:nvPr/>
        </p:nvSpPr>
        <p:spPr>
          <a:xfrm>
            <a:off x="8248973" y="4079416"/>
            <a:ext cx="3534916" cy="26935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Image result for Windows NT: the next generation SAMS 1993">
            <a:extLst>
              <a:ext uri="{FF2B5EF4-FFF2-40B4-BE49-F238E27FC236}">
                <a16:creationId xmlns:a16="http://schemas.microsoft.com/office/drawing/2014/main" id="{2F0189B3-550A-4A90-A7D2-FFE21B74C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416" y="1524976"/>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E4679594-2318-492B-918B-3B1E17B54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945" y="1524976"/>
            <a:ext cx="1840039" cy="1376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Windows XP">
            <a:extLst>
              <a:ext uri="{FF2B5EF4-FFF2-40B4-BE49-F238E27FC236}">
                <a16:creationId xmlns:a16="http://schemas.microsoft.com/office/drawing/2014/main" id="{A5E28D81-AF18-46A6-AE6C-FA2BEFBDB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4383" y="1545101"/>
            <a:ext cx="1840038" cy="13738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ndows 7">
            <a:extLst>
              <a:ext uri="{FF2B5EF4-FFF2-40B4-BE49-F238E27FC236}">
                <a16:creationId xmlns:a16="http://schemas.microsoft.com/office/drawing/2014/main" id="{1F548E86-9B63-46AB-81C4-5A3FB1F024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1906" y="1538968"/>
            <a:ext cx="1840039" cy="13800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A0DB65A-0DAF-4346-9835-124E70BA57B2}"/>
              </a:ext>
            </a:extLst>
          </p:cNvPr>
          <p:cNvSpPr/>
          <p:nvPr/>
        </p:nvSpPr>
        <p:spPr>
          <a:xfrm>
            <a:off x="793301" y="6295866"/>
            <a:ext cx="7257399" cy="461665"/>
          </a:xfrm>
          <a:prstGeom prst="rect">
            <a:avLst/>
          </a:prstGeom>
          <a:solidFill>
            <a:schemeClr val="accent6">
              <a:lumMod val="50000"/>
            </a:schemeClr>
          </a:solidFill>
        </p:spPr>
        <p:txBody>
          <a:bodyPr wrap="square">
            <a:spAutoFit/>
          </a:bodyPr>
          <a:lstStyle/>
          <a:p>
            <a:r>
              <a:rPr lang="en-US" sz="2400" dirty="0"/>
              <a:t>*DOI: http://dx.doi.org/10.1145/1463891.1463912</a:t>
            </a:r>
          </a:p>
        </p:txBody>
      </p:sp>
    </p:spTree>
    <p:extLst>
      <p:ext uri="{BB962C8B-B14F-4D97-AF65-F5344CB8AC3E}">
        <p14:creationId xmlns:p14="http://schemas.microsoft.com/office/powerpoint/2010/main" val="2378571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14" name="Picture 13">
            <a:extLst>
              <a:ext uri="{FF2B5EF4-FFF2-40B4-BE49-F238E27FC236}">
                <a16:creationId xmlns:a16="http://schemas.microsoft.com/office/drawing/2014/main" id="{360188F9-87DE-464B-884D-E32FD92EC44B}"/>
              </a:ext>
            </a:extLst>
          </p:cNvPr>
          <p:cNvPicPr>
            <a:picLocks noChangeAspect="1"/>
          </p:cNvPicPr>
          <p:nvPr/>
        </p:nvPicPr>
        <p:blipFill>
          <a:blip r:embed="rId3"/>
          <a:stretch>
            <a:fillRect/>
          </a:stretch>
        </p:blipFill>
        <p:spPr>
          <a:xfrm>
            <a:off x="2043806" y="1306840"/>
            <a:ext cx="8104388" cy="2750800"/>
          </a:xfrm>
          <a:prstGeom prst="rect">
            <a:avLst/>
          </a:prstGeom>
        </p:spPr>
      </p:pic>
    </p:spTree>
    <p:extLst>
      <p:ext uri="{BB962C8B-B14F-4D97-AF65-F5344CB8AC3E}">
        <p14:creationId xmlns:p14="http://schemas.microsoft.com/office/powerpoint/2010/main" val="356428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31982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850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44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t>
            </a:r>
          </a:p>
          <a:p>
            <a:endParaRPr lang="en-US" sz="2800" dirty="0"/>
          </a:p>
          <a:p>
            <a:r>
              <a:rPr lang="en-US" sz="2800" dirty="0"/>
              <a:t>  </a:t>
            </a:r>
          </a:p>
          <a:p>
            <a:endParaRPr lang="en-US" sz="2800" dirty="0"/>
          </a:p>
        </p:txBody>
      </p:sp>
    </p:spTree>
    <p:extLst>
      <p:ext uri="{BB962C8B-B14F-4D97-AF65-F5344CB8AC3E}">
        <p14:creationId xmlns:p14="http://schemas.microsoft.com/office/powerpoint/2010/main" val="261338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46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39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93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A93A691-E06F-44B7-88C7-C83DC513933A}"/>
              </a:ext>
            </a:extLst>
          </p:cNvPr>
          <p:cNvSpPr txBox="1"/>
          <p:nvPr/>
        </p:nvSpPr>
        <p:spPr>
          <a:xfrm>
            <a:off x="3419856" y="413308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1" name="TextBox 10">
            <a:extLst>
              <a:ext uri="{FF2B5EF4-FFF2-40B4-BE49-F238E27FC236}">
                <a16:creationId xmlns:a16="http://schemas.microsoft.com/office/drawing/2014/main" id="{9F4D8AF4-6B55-43EE-AF1E-FB8E5ADC605D}"/>
              </a:ext>
            </a:extLst>
          </p:cNvPr>
          <p:cNvSpPr txBox="1"/>
          <p:nvPr/>
        </p:nvSpPr>
        <p:spPr>
          <a:xfrm>
            <a:off x="3328416" y="422452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0" name="TextBox 9">
            <a:extLst>
              <a:ext uri="{FF2B5EF4-FFF2-40B4-BE49-F238E27FC236}">
                <a16:creationId xmlns:a16="http://schemas.microsoft.com/office/drawing/2014/main" id="{A32DB329-C16F-41E0-A184-41E8F92C1A04}"/>
              </a:ext>
            </a:extLst>
          </p:cNvPr>
          <p:cNvSpPr txBox="1"/>
          <p:nvPr/>
        </p:nvSpPr>
        <p:spPr>
          <a:xfrm>
            <a:off x="3236976" y="431596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a16="http://schemas.microsoft.com/office/drawing/2014/main" id="{62A54770-7475-49E8-B929-29E2F2905128}"/>
              </a:ext>
            </a:extLst>
          </p:cNvPr>
          <p:cNvSpPr txBox="1"/>
          <p:nvPr/>
        </p:nvSpPr>
        <p:spPr>
          <a:xfrm>
            <a:off x="3145536" y="440740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E28E0-D00A-49B2-9A42-6FA0C0DAC338}"/>
              </a:ext>
            </a:extLst>
          </p:cNvPr>
          <p:cNvSpPr txBox="1"/>
          <p:nvPr/>
        </p:nvSpPr>
        <p:spPr>
          <a:xfrm>
            <a:off x="3053483" y="4502715"/>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spTree>
    <p:extLst>
      <p:ext uri="{BB962C8B-B14F-4D97-AF65-F5344CB8AC3E}">
        <p14:creationId xmlns:p14="http://schemas.microsoft.com/office/powerpoint/2010/main" val="141704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A93A691-E06F-44B7-88C7-C83DC513933A}"/>
              </a:ext>
            </a:extLst>
          </p:cNvPr>
          <p:cNvSpPr txBox="1"/>
          <p:nvPr/>
        </p:nvSpPr>
        <p:spPr>
          <a:xfrm>
            <a:off x="3419856" y="413308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1" name="TextBox 10">
            <a:extLst>
              <a:ext uri="{FF2B5EF4-FFF2-40B4-BE49-F238E27FC236}">
                <a16:creationId xmlns:a16="http://schemas.microsoft.com/office/drawing/2014/main" id="{9F4D8AF4-6B55-43EE-AF1E-FB8E5ADC605D}"/>
              </a:ext>
            </a:extLst>
          </p:cNvPr>
          <p:cNvSpPr txBox="1"/>
          <p:nvPr/>
        </p:nvSpPr>
        <p:spPr>
          <a:xfrm>
            <a:off x="3328416" y="422452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0" name="TextBox 9">
            <a:extLst>
              <a:ext uri="{FF2B5EF4-FFF2-40B4-BE49-F238E27FC236}">
                <a16:creationId xmlns:a16="http://schemas.microsoft.com/office/drawing/2014/main" id="{A32DB329-C16F-41E0-A184-41E8F92C1A04}"/>
              </a:ext>
            </a:extLst>
          </p:cNvPr>
          <p:cNvSpPr txBox="1"/>
          <p:nvPr/>
        </p:nvSpPr>
        <p:spPr>
          <a:xfrm>
            <a:off x="3236976" y="431596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a16="http://schemas.microsoft.com/office/drawing/2014/main" id="{62A54770-7475-49E8-B929-29E2F2905128}"/>
              </a:ext>
            </a:extLst>
          </p:cNvPr>
          <p:cNvSpPr txBox="1"/>
          <p:nvPr/>
        </p:nvSpPr>
        <p:spPr>
          <a:xfrm>
            <a:off x="3145536" y="440740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E28E0-D00A-49B2-9A42-6FA0C0DAC338}"/>
              </a:ext>
            </a:extLst>
          </p:cNvPr>
          <p:cNvSpPr txBox="1"/>
          <p:nvPr/>
        </p:nvSpPr>
        <p:spPr>
          <a:xfrm>
            <a:off x="3053483" y="4502715"/>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pic>
        <p:nvPicPr>
          <p:cNvPr id="16" name="Picture 15">
            <a:extLst>
              <a:ext uri="{FF2B5EF4-FFF2-40B4-BE49-F238E27FC236}">
                <a16:creationId xmlns:a16="http://schemas.microsoft.com/office/drawing/2014/main" id="{C814C9DF-625E-4FEF-9197-9F9D15D564C3}"/>
              </a:ext>
            </a:extLst>
          </p:cNvPr>
          <p:cNvPicPr>
            <a:picLocks noChangeAspect="1"/>
          </p:cNvPicPr>
          <p:nvPr/>
        </p:nvPicPr>
        <p:blipFill>
          <a:blip r:embed="rId4"/>
          <a:stretch>
            <a:fillRect/>
          </a:stretch>
        </p:blipFill>
        <p:spPr>
          <a:xfrm flipH="1">
            <a:off x="9498855" y="4710451"/>
            <a:ext cx="2373257" cy="1671451"/>
          </a:xfrm>
          <a:prstGeom prst="rect">
            <a:avLst/>
          </a:prstGeom>
        </p:spPr>
      </p:pic>
    </p:spTree>
    <p:extLst>
      <p:ext uri="{BB962C8B-B14F-4D97-AF65-F5344CB8AC3E}">
        <p14:creationId xmlns:p14="http://schemas.microsoft.com/office/powerpoint/2010/main" val="109217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5" name="Rectangle 4">
            <a:extLst>
              <a:ext uri="{FF2B5EF4-FFF2-40B4-BE49-F238E27FC236}">
                <a16:creationId xmlns:a16="http://schemas.microsoft.com/office/drawing/2014/main" id="{CEBEAB7B-FF09-4D7E-BF82-03BE993A1696}"/>
              </a:ext>
            </a:extLst>
          </p:cNvPr>
          <p:cNvSpPr/>
          <p:nvPr/>
        </p:nvSpPr>
        <p:spPr>
          <a:xfrm>
            <a:off x="944880" y="1508760"/>
            <a:ext cx="10241280" cy="38404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81C698-98C0-485C-B8ED-741DB5F42305}"/>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2539336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5" name="Rectangle 4">
            <a:extLst>
              <a:ext uri="{FF2B5EF4-FFF2-40B4-BE49-F238E27FC236}">
                <a16:creationId xmlns:a16="http://schemas.microsoft.com/office/drawing/2014/main" id="{CEBEAB7B-FF09-4D7E-BF82-03BE993A1696}"/>
              </a:ext>
            </a:extLst>
          </p:cNvPr>
          <p:cNvSpPr/>
          <p:nvPr/>
        </p:nvSpPr>
        <p:spPr>
          <a:xfrm>
            <a:off x="426335" y="1508759"/>
            <a:ext cx="11338946"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B0D74C-2CBB-4ABA-AA46-38968B85C29E}"/>
              </a:ext>
            </a:extLst>
          </p:cNvPr>
          <p:cNvSpPr/>
          <p:nvPr/>
        </p:nvSpPr>
        <p:spPr>
          <a:xfrm>
            <a:off x="517424" y="1600200"/>
            <a:ext cx="1115568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0CBEEB-2C56-4465-875E-A61E5A79F3C7}"/>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402539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0" autoRev="1" fill="remove"/>
                                        <p:tgtEl>
                                          <p:spTgt spid="5"/>
                                        </p:tgtEl>
                                        <p:attrNameLst>
                                          <p:attrName>style.color</p:attrName>
                                        </p:attrNameLst>
                                      </p:cBhvr>
                                      <p:to>
                                        <a:srgbClr val="000000"/>
                                      </p:to>
                                    </p:animClr>
                                    <p:animClr clrSpc="rgb" dir="cw">
                                      <p:cBhvr>
                                        <p:cTn id="7" dur="2500" autoRev="1" fill="remove"/>
                                        <p:tgtEl>
                                          <p:spTgt spid="5"/>
                                        </p:tgtEl>
                                        <p:attrNameLst>
                                          <p:attrName>fillcolor</p:attrName>
                                        </p:attrNameLst>
                                      </p:cBhvr>
                                      <p:to>
                                        <a:srgbClr val="000000"/>
                                      </p:to>
                                    </p:animClr>
                                    <p:set>
                                      <p:cBhvr>
                                        <p:cTn id="8" dur="2500" autoRev="1" fill="remove"/>
                                        <p:tgtEl>
                                          <p:spTgt spid="5"/>
                                        </p:tgtEl>
                                        <p:attrNameLst>
                                          <p:attrName>fill.type</p:attrName>
                                        </p:attrNameLst>
                                      </p:cBhvr>
                                      <p:to>
                                        <p:strVal val="solid"/>
                                      </p:to>
                                    </p:set>
                                    <p:set>
                                      <p:cBhvr>
                                        <p:cTn id="9" dur="25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320F605-4ABB-444E-AFB5-73C12B972478}"/>
              </a:ext>
            </a:extLst>
          </p:cNvPr>
          <p:cNvSpPr/>
          <p:nvPr/>
        </p:nvSpPr>
        <p:spPr>
          <a:xfrm>
            <a:off x="8107680" y="1508760"/>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3D001E-9C2D-43F2-A0DD-267698388689}"/>
              </a:ext>
            </a:extLst>
          </p:cNvPr>
          <p:cNvSpPr/>
          <p:nvPr/>
        </p:nvSpPr>
        <p:spPr>
          <a:xfrm>
            <a:off x="8199120" y="1600200"/>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7A2BB6-AC9C-4426-922F-FB96A9861390}"/>
              </a:ext>
            </a:extLst>
          </p:cNvPr>
          <p:cNvSpPr/>
          <p:nvPr/>
        </p:nvSpPr>
        <p:spPr>
          <a:xfrm>
            <a:off x="426335" y="1508760"/>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27CE6D-4E12-4DF3-9926-376D3FB2DFDF}"/>
              </a:ext>
            </a:extLst>
          </p:cNvPr>
          <p:cNvSpPr/>
          <p:nvPr/>
        </p:nvSpPr>
        <p:spPr>
          <a:xfrm>
            <a:off x="517775" y="1600200"/>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15" name="Rectangle 14">
            <a:extLst>
              <a:ext uri="{FF2B5EF4-FFF2-40B4-BE49-F238E27FC236}">
                <a16:creationId xmlns:a16="http://schemas.microsoft.com/office/drawing/2014/main" id="{438F6681-6FDB-49C7-84C2-217A10AE6D39}"/>
              </a:ext>
            </a:extLst>
          </p:cNvPr>
          <p:cNvSpPr/>
          <p:nvPr/>
        </p:nvSpPr>
        <p:spPr>
          <a:xfrm>
            <a:off x="4267200" y="1508759"/>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3F89C6-1102-40A8-97E6-548B47E547BE}"/>
              </a:ext>
            </a:extLst>
          </p:cNvPr>
          <p:cNvSpPr/>
          <p:nvPr/>
        </p:nvSpPr>
        <p:spPr>
          <a:xfrm>
            <a:off x="4358640" y="1600199"/>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4EA5C2-4F50-4DB4-AA81-81EAD4F7609B}"/>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15054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1670"/>
                                  </p:stCondLst>
                                  <p:childTnLst>
                                    <p:animClr clrSpc="rgb" dir="cw">
                                      <p:cBhvr override="childStyle">
                                        <p:cTn id="6" dur="2500" autoRev="1" fill="remove"/>
                                        <p:tgtEl>
                                          <p:spTgt spid="15"/>
                                        </p:tgtEl>
                                        <p:attrNameLst>
                                          <p:attrName>style.color</p:attrName>
                                        </p:attrNameLst>
                                      </p:cBhvr>
                                      <p:to>
                                        <a:srgbClr val="000000"/>
                                      </p:to>
                                    </p:animClr>
                                    <p:animClr clrSpc="rgb" dir="cw">
                                      <p:cBhvr>
                                        <p:cTn id="7" dur="2500" autoRev="1" fill="remove"/>
                                        <p:tgtEl>
                                          <p:spTgt spid="15"/>
                                        </p:tgtEl>
                                        <p:attrNameLst>
                                          <p:attrName>fillcolor</p:attrName>
                                        </p:attrNameLst>
                                      </p:cBhvr>
                                      <p:to>
                                        <a:srgbClr val="000000"/>
                                      </p:to>
                                    </p:animClr>
                                    <p:set>
                                      <p:cBhvr>
                                        <p:cTn id="8" dur="2500" autoRev="1" fill="remove"/>
                                        <p:tgtEl>
                                          <p:spTgt spid="15"/>
                                        </p:tgtEl>
                                        <p:attrNameLst>
                                          <p:attrName>fill.type</p:attrName>
                                        </p:attrNameLst>
                                      </p:cBhvr>
                                      <p:to>
                                        <p:strVal val="solid"/>
                                      </p:to>
                                    </p:set>
                                    <p:set>
                                      <p:cBhvr>
                                        <p:cTn id="9" dur="2500" autoRev="1" fill="remove"/>
                                        <p:tgtEl>
                                          <p:spTgt spid="15"/>
                                        </p:tgtEl>
                                        <p:attrNameLst>
                                          <p:attrName>fill.on</p:attrName>
                                        </p:attrNameLst>
                                      </p:cBhvr>
                                      <p:to>
                                        <p:strVal val="true"/>
                                      </p:to>
                                    </p:set>
                                  </p:childTnLst>
                                </p:cTn>
                              </p:par>
                              <p:par>
                                <p:cTn id="10" presetID="27" presetClass="emph" presetSubtype="0" repeatCount="indefinite" fill="remove" grpId="0" nodeType="withEffect">
                                  <p:stCondLst>
                                    <p:cond delay="0"/>
                                  </p:stCondLst>
                                  <p:childTnLst>
                                    <p:animClr clrSpc="rgb" dir="cw">
                                      <p:cBhvr override="childStyle">
                                        <p:cTn id="11" dur="2500" autoRev="1" fill="remove"/>
                                        <p:tgtEl>
                                          <p:spTgt spid="23"/>
                                        </p:tgtEl>
                                        <p:attrNameLst>
                                          <p:attrName>style.color</p:attrName>
                                        </p:attrNameLst>
                                      </p:cBhvr>
                                      <p:to>
                                        <a:srgbClr val="000000"/>
                                      </p:to>
                                    </p:animClr>
                                    <p:animClr clrSpc="rgb" dir="cw">
                                      <p:cBhvr>
                                        <p:cTn id="12" dur="2500" autoRev="1" fill="remove"/>
                                        <p:tgtEl>
                                          <p:spTgt spid="23"/>
                                        </p:tgtEl>
                                        <p:attrNameLst>
                                          <p:attrName>fillcolor</p:attrName>
                                        </p:attrNameLst>
                                      </p:cBhvr>
                                      <p:to>
                                        <a:srgbClr val="000000"/>
                                      </p:to>
                                    </p:animClr>
                                    <p:set>
                                      <p:cBhvr>
                                        <p:cTn id="13" dur="2500" autoRev="1" fill="remove"/>
                                        <p:tgtEl>
                                          <p:spTgt spid="23"/>
                                        </p:tgtEl>
                                        <p:attrNameLst>
                                          <p:attrName>fill.type</p:attrName>
                                        </p:attrNameLst>
                                      </p:cBhvr>
                                      <p:to>
                                        <p:strVal val="solid"/>
                                      </p:to>
                                    </p:set>
                                    <p:set>
                                      <p:cBhvr>
                                        <p:cTn id="14" dur="2500" autoRev="1" fill="remove"/>
                                        <p:tgtEl>
                                          <p:spTgt spid="23"/>
                                        </p:tgtEl>
                                        <p:attrNameLst>
                                          <p:attrName>fill.on</p:attrName>
                                        </p:attrNameLst>
                                      </p:cBhvr>
                                      <p:to>
                                        <p:strVal val="true"/>
                                      </p:to>
                                    </p:set>
                                  </p:childTnLst>
                                </p:cTn>
                              </p:par>
                              <p:par>
                                <p:cTn id="15" presetID="27" presetClass="emph" presetSubtype="0" repeatCount="indefinite" fill="remove" grpId="0" nodeType="withEffect">
                                  <p:stCondLst>
                                    <p:cond delay="3330"/>
                                  </p:stCondLst>
                                  <p:childTnLst>
                                    <p:animClr clrSpc="rgb" dir="cw">
                                      <p:cBhvr override="childStyle">
                                        <p:cTn id="16" dur="2500" autoRev="1" fill="remove"/>
                                        <p:tgtEl>
                                          <p:spTgt spid="25"/>
                                        </p:tgtEl>
                                        <p:attrNameLst>
                                          <p:attrName>style.color</p:attrName>
                                        </p:attrNameLst>
                                      </p:cBhvr>
                                      <p:to>
                                        <a:srgbClr val="000000"/>
                                      </p:to>
                                    </p:animClr>
                                    <p:animClr clrSpc="rgb" dir="cw">
                                      <p:cBhvr>
                                        <p:cTn id="17" dur="2500" autoRev="1" fill="remove"/>
                                        <p:tgtEl>
                                          <p:spTgt spid="25"/>
                                        </p:tgtEl>
                                        <p:attrNameLst>
                                          <p:attrName>fillcolor</p:attrName>
                                        </p:attrNameLst>
                                      </p:cBhvr>
                                      <p:to>
                                        <a:srgbClr val="000000"/>
                                      </p:to>
                                    </p:animClr>
                                    <p:set>
                                      <p:cBhvr>
                                        <p:cTn id="18" dur="2500" autoRev="1" fill="remove"/>
                                        <p:tgtEl>
                                          <p:spTgt spid="25"/>
                                        </p:tgtEl>
                                        <p:attrNameLst>
                                          <p:attrName>fill.type</p:attrName>
                                        </p:attrNameLst>
                                      </p:cBhvr>
                                      <p:to>
                                        <p:strVal val="solid"/>
                                      </p:to>
                                    </p:set>
                                    <p:set>
                                      <p:cBhvr>
                                        <p:cTn id="19" dur="2500" autoRev="1" fill="remove"/>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058400" cy="1231900"/>
          </a:xfrm>
        </p:spPr>
        <p:txBody>
          <a:bodyPr/>
          <a:lstStyle/>
          <a:p>
            <a:r>
              <a:rPr lang="en-US" dirty="0"/>
              <a:t>Windows kernel memory</a:t>
            </a:r>
          </a:p>
        </p:txBody>
      </p:sp>
      <p:pic>
        <p:nvPicPr>
          <p:cNvPr id="7" name="Picture 6">
            <a:extLst>
              <a:ext uri="{FF2B5EF4-FFF2-40B4-BE49-F238E27FC236}">
                <a16:creationId xmlns:a16="http://schemas.microsoft.com/office/drawing/2014/main" id="{7DDAD09E-36E8-4BC8-94B7-2FA5D24AB414}"/>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1036401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endParaRPr lang="en-US" sz="2400" dirty="0">
              <a:solidFill>
                <a:prstClr val="white"/>
              </a:solidFill>
            </a:endParaRP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32421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endParaRPr lang="en-US" sz="2400" dirty="0">
              <a:solidFill>
                <a:prstClr val="white"/>
              </a:solidFill>
            </a:endParaRP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Tree>
    <p:extLst>
      <p:ext uri="{BB962C8B-B14F-4D97-AF65-F5344CB8AC3E}">
        <p14:creationId xmlns:p14="http://schemas.microsoft.com/office/powerpoint/2010/main" val="259250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 </a:t>
            </a:r>
          </a:p>
          <a:p>
            <a:endParaRPr lang="en-US" sz="2800" dirty="0"/>
          </a:p>
        </p:txBody>
      </p:sp>
    </p:spTree>
    <p:extLst>
      <p:ext uri="{BB962C8B-B14F-4D97-AF65-F5344CB8AC3E}">
        <p14:creationId xmlns:p14="http://schemas.microsoft.com/office/powerpoint/2010/main" val="2388033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32421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Tree>
    <p:extLst>
      <p:ext uri="{BB962C8B-B14F-4D97-AF65-F5344CB8AC3E}">
        <p14:creationId xmlns:p14="http://schemas.microsoft.com/office/powerpoint/2010/main" val="3759535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0" name="Rectangle 129"/>
          <p:cNvSpPr/>
          <p:nvPr/>
        </p:nvSpPr>
        <p:spPr>
          <a:xfrm>
            <a:off x="6730574" y="3624690"/>
            <a:ext cx="5258221" cy="215957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1" name="Rounded Rectangle 130"/>
          <p:cNvSpPr/>
          <p:nvPr/>
        </p:nvSpPr>
        <p:spPr>
          <a:xfrm>
            <a:off x="7397070" y="3869429"/>
            <a:ext cx="3291061" cy="1216631"/>
          </a:xfrm>
          <a:prstGeom prst="roundRect">
            <a:avLst>
              <a:gd name="adj" fmla="val 8436"/>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27525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pic>
        <p:nvPicPr>
          <p:cNvPr id="173" name="Picture 4" descr="Related image"/>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969165" y="4745138"/>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174" name="Isosceles Triangle 173"/>
          <p:cNvSpPr/>
          <p:nvPr/>
        </p:nvSpPr>
        <p:spPr bwMode="auto">
          <a:xfrm rot="5400000">
            <a:off x="3919674" y="3894166"/>
            <a:ext cx="5189516" cy="252675"/>
          </a:xfrm>
          <a:prstGeom prst="triangle">
            <a:avLst/>
          </a:prstGeom>
          <a:solidFill>
            <a:schemeClr val="accent1">
              <a:lumMod val="60000"/>
              <a:lumOff val="40000"/>
            </a:schemeClr>
          </a:solidFill>
          <a:ln w="6350">
            <a:solidFill>
              <a:schemeClr val="bg1"/>
            </a:solidFill>
          </a:ln>
          <a:effectLst/>
          <a:ex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Black" pitchFamily="34" charset="0"/>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257" name="Rectangle 256"/>
          <p:cNvSpPr/>
          <p:nvPr/>
        </p:nvSpPr>
        <p:spPr>
          <a:xfrm>
            <a:off x="6727853" y="5817767"/>
            <a:ext cx="5260941" cy="81011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endParaRPr lang="en-US" sz="2400" dirty="0">
              <a:solidFill>
                <a:prstClr val="white"/>
              </a:solidFill>
            </a:endParaRPr>
          </a:p>
        </p:txBody>
      </p:sp>
      <p:sp>
        <p:nvSpPr>
          <p:cNvPr id="271" name="Rectangle 270"/>
          <p:cNvSpPr/>
          <p:nvPr/>
        </p:nvSpPr>
        <p:spPr>
          <a:xfrm>
            <a:off x="7742235" y="902525"/>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 EPT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6" name="Rectangle 115"/>
          <p:cNvSpPr/>
          <p:nvPr/>
        </p:nvSpPr>
        <p:spPr>
          <a:xfrm>
            <a:off x="6733326" y="1425449"/>
            <a:ext cx="5255468"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endParaRPr lang="en-US" sz="2400" dirty="0">
              <a:solidFill>
                <a:prstClr val="white"/>
              </a:solidFill>
            </a:endParaRPr>
          </a:p>
        </p:txBody>
      </p:sp>
      <p:sp>
        <p:nvSpPr>
          <p:cNvPr id="117" name="Rectangle 116"/>
          <p:cNvSpPr/>
          <p:nvPr/>
        </p:nvSpPr>
        <p:spPr>
          <a:xfrm>
            <a:off x="8647724" y="225541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18" name="Rectangle 117"/>
          <p:cNvSpPr/>
          <p:nvPr/>
        </p:nvSpPr>
        <p:spPr>
          <a:xfrm>
            <a:off x="9370727" y="2354400"/>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19" name="Straight Arrow Connector 118"/>
          <p:cNvCxnSpPr/>
          <p:nvPr/>
        </p:nvCxnSpPr>
        <p:spPr>
          <a:xfrm flipV="1">
            <a:off x="9095896" y="2366978"/>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1464" y="2092449"/>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123" name="Rectangle 122"/>
          <p:cNvSpPr/>
          <p:nvPr/>
        </p:nvSpPr>
        <p:spPr>
          <a:xfrm>
            <a:off x="10117216" y="243669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24" name="Straight Arrow Connector 123"/>
          <p:cNvCxnSpPr/>
          <p:nvPr/>
        </p:nvCxnSpPr>
        <p:spPr>
          <a:xfrm flipV="1">
            <a:off x="9825692" y="2452468"/>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6971038" y="2112516"/>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
        <p:nvSpPr>
          <p:cNvPr id="62" name="Rounded Rectangle 4">
            <a:extLst>
              <a:ext uri="{FF2B5EF4-FFF2-40B4-BE49-F238E27FC236}">
                <a16:creationId xmlns:a16="http://schemas.microsoft.com/office/drawing/2014/main" id="{983881CA-5414-4428-AA1F-72CD6E658BB2}"/>
              </a:ext>
            </a:extLst>
          </p:cNvPr>
          <p:cNvSpPr/>
          <p:nvPr/>
        </p:nvSpPr>
        <p:spPr>
          <a:xfrm>
            <a:off x="7394363" y="3870976"/>
            <a:ext cx="3288353" cy="1204414"/>
          </a:xfrm>
          <a:prstGeom prst="roundRect">
            <a:avLst>
              <a:gd name="adj" fmla="val 7532"/>
            </a:avLst>
          </a:prstGeom>
          <a:solidFill>
            <a:schemeClr val="accent1">
              <a:lumMod val="40000"/>
              <a:lumOff val="60000"/>
              <a:alpha val="4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397070" y="3814426"/>
            <a:ext cx="328835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Paging structures</a:t>
            </a:r>
          </a:p>
        </p:txBody>
      </p:sp>
      <p:sp>
        <p:nvSpPr>
          <p:cNvPr id="220" name="Rectangle 219"/>
          <p:cNvSpPr/>
          <p:nvPr/>
        </p:nvSpPr>
        <p:spPr>
          <a:xfrm>
            <a:off x="8600328" y="429244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221" name="Rectangle 220"/>
          <p:cNvSpPr/>
          <p:nvPr/>
        </p:nvSpPr>
        <p:spPr>
          <a:xfrm>
            <a:off x="9326119" y="4469337"/>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2" name="Straight Arrow Connector 221"/>
          <p:cNvCxnSpPr>
            <a:stCxn id="220" idx="3"/>
          </p:cNvCxnSpPr>
          <p:nvPr/>
        </p:nvCxnSpPr>
        <p:spPr>
          <a:xfrm flipV="1">
            <a:off x="9048500" y="4469337"/>
            <a:ext cx="274356" cy="38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10069820" y="457828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8" name="Straight Arrow Connector 227"/>
          <p:cNvCxnSpPr>
            <a:stCxn id="221" idx="3"/>
          </p:cNvCxnSpPr>
          <p:nvPr/>
        </p:nvCxnSpPr>
        <p:spPr>
          <a:xfrm>
            <a:off x="9774291" y="4650077"/>
            <a:ext cx="295529"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0" autoRev="1" fill="remove"/>
                                        <p:tgtEl>
                                          <p:spTgt spid="62"/>
                                        </p:tgtEl>
                                        <p:attrNameLst>
                                          <p:attrName>style.color</p:attrName>
                                        </p:attrNameLst>
                                      </p:cBhvr>
                                      <p:to>
                                        <a:schemeClr val="bg1"/>
                                      </p:to>
                                    </p:animClr>
                                    <p:animClr clrSpc="rgb" dir="cw">
                                      <p:cBhvr>
                                        <p:cTn id="7" dur="2500" autoRev="1" fill="remove"/>
                                        <p:tgtEl>
                                          <p:spTgt spid="62"/>
                                        </p:tgtEl>
                                        <p:attrNameLst>
                                          <p:attrName>fillcolor</p:attrName>
                                        </p:attrNameLst>
                                      </p:cBhvr>
                                      <p:to>
                                        <a:schemeClr val="bg1"/>
                                      </p:to>
                                    </p:animClr>
                                    <p:set>
                                      <p:cBhvr>
                                        <p:cTn id="8" dur="2500" autoRev="1" fill="remove"/>
                                        <p:tgtEl>
                                          <p:spTgt spid="62"/>
                                        </p:tgtEl>
                                        <p:attrNameLst>
                                          <p:attrName>fill.type</p:attrName>
                                        </p:attrNameLst>
                                      </p:cBhvr>
                                      <p:to>
                                        <p:strVal val="solid"/>
                                      </p:to>
                                    </p:set>
                                    <p:set>
                                      <p:cBhvr>
                                        <p:cTn id="9" dur="2500" autoRev="1" fill="remove"/>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0" name="Rectangle 129"/>
          <p:cNvSpPr/>
          <p:nvPr/>
        </p:nvSpPr>
        <p:spPr>
          <a:xfrm>
            <a:off x="6730574" y="3624690"/>
            <a:ext cx="5258221" cy="215957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27525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174" name="Isosceles Triangle 173"/>
          <p:cNvSpPr/>
          <p:nvPr/>
        </p:nvSpPr>
        <p:spPr bwMode="auto">
          <a:xfrm rot="5400000">
            <a:off x="3919674" y="3894166"/>
            <a:ext cx="5189516" cy="252675"/>
          </a:xfrm>
          <a:prstGeom prst="triangle">
            <a:avLst/>
          </a:prstGeom>
          <a:solidFill>
            <a:schemeClr val="accent1">
              <a:lumMod val="60000"/>
              <a:lumOff val="40000"/>
            </a:schemeClr>
          </a:solidFill>
          <a:ln w="6350">
            <a:solidFill>
              <a:schemeClr val="bg1"/>
            </a:solidFill>
          </a:ln>
          <a:effectLst/>
          <a:ex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Black" pitchFamily="34" charset="0"/>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224" name="Rectangle 223"/>
          <p:cNvSpPr/>
          <p:nvPr/>
        </p:nvSpPr>
        <p:spPr>
          <a:xfrm>
            <a:off x="6795266" y="5200974"/>
            <a:ext cx="3315760"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Physical Address</a:t>
            </a:r>
          </a:p>
        </p:txBody>
      </p:sp>
      <p:sp>
        <p:nvSpPr>
          <p:cNvPr id="257" name="Rectangle 256"/>
          <p:cNvSpPr/>
          <p:nvPr/>
        </p:nvSpPr>
        <p:spPr>
          <a:xfrm>
            <a:off x="6727853" y="5817767"/>
            <a:ext cx="5260941" cy="81011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271" name="Rectangle 270"/>
          <p:cNvSpPr/>
          <p:nvPr/>
        </p:nvSpPr>
        <p:spPr>
          <a:xfrm>
            <a:off x="7742235" y="902525"/>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 EPT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67" name="Rectangle 66"/>
          <p:cNvSpPr/>
          <p:nvPr/>
        </p:nvSpPr>
        <p:spPr>
          <a:xfrm>
            <a:off x="9873100" y="5216286"/>
            <a:ext cx="165301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Rockwell" panose="02060603020205020403"/>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a:t>
            </a: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a:t>
            </a:r>
          </a:p>
        </p:txBody>
      </p:sp>
      <p:sp>
        <p:nvSpPr>
          <p:cNvPr id="68" name="Oval 67"/>
          <p:cNvSpPr/>
          <p:nvPr/>
        </p:nvSpPr>
        <p:spPr>
          <a:xfrm>
            <a:off x="10848308" y="526934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6" name="Down Arrow 275"/>
          <p:cNvSpPr/>
          <p:nvPr/>
        </p:nvSpPr>
        <p:spPr>
          <a:xfrm>
            <a:off x="10182125" y="5696982"/>
            <a:ext cx="181629" cy="348069"/>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6" name="Rectangle 115"/>
          <p:cNvSpPr/>
          <p:nvPr/>
        </p:nvSpPr>
        <p:spPr>
          <a:xfrm>
            <a:off x="6733326" y="1425449"/>
            <a:ext cx="5255468"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117" name="Rectangle 116"/>
          <p:cNvSpPr/>
          <p:nvPr/>
        </p:nvSpPr>
        <p:spPr>
          <a:xfrm>
            <a:off x="8647724" y="225541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18" name="Rectangle 117"/>
          <p:cNvSpPr/>
          <p:nvPr/>
        </p:nvSpPr>
        <p:spPr>
          <a:xfrm>
            <a:off x="9370727" y="2354400"/>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19" name="Straight Arrow Connector 118"/>
          <p:cNvCxnSpPr/>
          <p:nvPr/>
        </p:nvCxnSpPr>
        <p:spPr>
          <a:xfrm flipV="1">
            <a:off x="9095896" y="2366978"/>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1464" y="2092449"/>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121" name="Oval 120"/>
          <p:cNvSpPr/>
          <p:nvPr/>
        </p:nvSpPr>
        <p:spPr>
          <a:xfrm>
            <a:off x="10206442" y="1489917"/>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122" name="Oval 121"/>
          <p:cNvSpPr/>
          <p:nvPr/>
        </p:nvSpPr>
        <p:spPr>
          <a:xfrm>
            <a:off x="10163397" y="311244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123" name="Rectangle 122"/>
          <p:cNvSpPr/>
          <p:nvPr/>
        </p:nvSpPr>
        <p:spPr>
          <a:xfrm>
            <a:off x="10117216" y="243669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24" name="Straight Arrow Connector 123"/>
          <p:cNvCxnSpPr/>
          <p:nvPr/>
        </p:nvCxnSpPr>
        <p:spPr>
          <a:xfrm flipV="1">
            <a:off x="9825692" y="2452468"/>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6971038" y="2112516"/>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6" name="Down Arrow 125"/>
          <p:cNvSpPr/>
          <p:nvPr/>
        </p:nvSpPr>
        <p:spPr>
          <a:xfrm>
            <a:off x="10281613" y="2670987"/>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7" name="Rectangle 126"/>
          <p:cNvSpPr/>
          <p:nvPr/>
        </p:nvSpPr>
        <p:spPr>
          <a:xfrm>
            <a:off x="6997684" y="1420574"/>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28" name="Down Arrow 127"/>
          <p:cNvSpPr/>
          <p:nvPr/>
        </p:nvSpPr>
        <p:spPr>
          <a:xfrm>
            <a:off x="10321279" y="1903641"/>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8" name="Down Arrow 87"/>
          <p:cNvSpPr/>
          <p:nvPr/>
        </p:nvSpPr>
        <p:spPr>
          <a:xfrm>
            <a:off x="10272939" y="3533679"/>
            <a:ext cx="181629" cy="343500"/>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9" name="Oval 128"/>
          <p:cNvSpPr/>
          <p:nvPr/>
        </p:nvSpPr>
        <p:spPr>
          <a:xfrm>
            <a:off x="10072603" y="6045596"/>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4" name="Rectangle 133"/>
          <p:cNvSpPr/>
          <p:nvPr/>
        </p:nvSpPr>
        <p:spPr>
          <a:xfrm>
            <a:off x="10405729"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
        <p:nvSpPr>
          <p:cNvPr id="65" name="Rounded Rectangle 130">
            <a:extLst>
              <a:ext uri="{FF2B5EF4-FFF2-40B4-BE49-F238E27FC236}">
                <a16:creationId xmlns:a16="http://schemas.microsoft.com/office/drawing/2014/main" id="{E068BC5F-20BD-4AE6-A5E9-7684E1D4A109}"/>
              </a:ext>
            </a:extLst>
          </p:cNvPr>
          <p:cNvSpPr/>
          <p:nvPr/>
        </p:nvSpPr>
        <p:spPr>
          <a:xfrm>
            <a:off x="7397070" y="3869429"/>
            <a:ext cx="3291061" cy="1216631"/>
          </a:xfrm>
          <a:prstGeom prst="roundRect">
            <a:avLst>
              <a:gd name="adj" fmla="val 8436"/>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6" name="Picture 4" descr="Related image">
            <a:extLst>
              <a:ext uri="{FF2B5EF4-FFF2-40B4-BE49-F238E27FC236}">
                <a16:creationId xmlns:a16="http://schemas.microsoft.com/office/drawing/2014/main" id="{2A8F5E9F-0316-4714-BEC6-B60A94D894CA}"/>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969165" y="4745138"/>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63568A7C-2CE3-4801-986F-71BA5894CDC1}"/>
              </a:ext>
            </a:extLst>
          </p:cNvPr>
          <p:cNvSpPr/>
          <p:nvPr/>
        </p:nvSpPr>
        <p:spPr>
          <a:xfrm>
            <a:off x="7397070" y="3814426"/>
            <a:ext cx="328835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Paging structures</a:t>
            </a:r>
          </a:p>
        </p:txBody>
      </p:sp>
      <p:sp>
        <p:nvSpPr>
          <p:cNvPr id="72" name="Rectangle 71">
            <a:extLst>
              <a:ext uri="{FF2B5EF4-FFF2-40B4-BE49-F238E27FC236}">
                <a16:creationId xmlns:a16="http://schemas.microsoft.com/office/drawing/2014/main" id="{1EF3A9E6-C3AC-4B83-9B4C-2D97238AD2DA}"/>
              </a:ext>
            </a:extLst>
          </p:cNvPr>
          <p:cNvSpPr/>
          <p:nvPr/>
        </p:nvSpPr>
        <p:spPr>
          <a:xfrm>
            <a:off x="8600328" y="429244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3" name="Rectangle 72">
            <a:extLst>
              <a:ext uri="{FF2B5EF4-FFF2-40B4-BE49-F238E27FC236}">
                <a16:creationId xmlns:a16="http://schemas.microsoft.com/office/drawing/2014/main" id="{2E9CC7FE-97B1-449B-A570-FC72F91EC74B}"/>
              </a:ext>
            </a:extLst>
          </p:cNvPr>
          <p:cNvSpPr/>
          <p:nvPr/>
        </p:nvSpPr>
        <p:spPr>
          <a:xfrm>
            <a:off x="9326119" y="4469337"/>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74" name="Straight Arrow Connector 73">
            <a:extLst>
              <a:ext uri="{FF2B5EF4-FFF2-40B4-BE49-F238E27FC236}">
                <a16:creationId xmlns:a16="http://schemas.microsoft.com/office/drawing/2014/main" id="{E15DBA36-69DB-4499-890C-33A08B084E27}"/>
              </a:ext>
            </a:extLst>
          </p:cNvPr>
          <p:cNvCxnSpPr>
            <a:stCxn id="72" idx="3"/>
          </p:cNvCxnSpPr>
          <p:nvPr/>
        </p:nvCxnSpPr>
        <p:spPr>
          <a:xfrm flipV="1">
            <a:off x="9048500" y="4469337"/>
            <a:ext cx="274356" cy="38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F41004-2E2B-46E2-ACE5-CAF9F834DABE}"/>
              </a:ext>
            </a:extLst>
          </p:cNvPr>
          <p:cNvSpPr/>
          <p:nvPr/>
        </p:nvSpPr>
        <p:spPr>
          <a:xfrm>
            <a:off x="10069820" y="457828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76" name="Straight Arrow Connector 75">
            <a:extLst>
              <a:ext uri="{FF2B5EF4-FFF2-40B4-BE49-F238E27FC236}">
                <a16:creationId xmlns:a16="http://schemas.microsoft.com/office/drawing/2014/main" id="{60739E1F-A0D6-4741-AD92-F6EB9F324074}"/>
              </a:ext>
            </a:extLst>
          </p:cNvPr>
          <p:cNvCxnSpPr>
            <a:stCxn id="73" idx="3"/>
          </p:cNvCxnSpPr>
          <p:nvPr/>
        </p:nvCxnSpPr>
        <p:spPr>
          <a:xfrm>
            <a:off x="9774291" y="4650077"/>
            <a:ext cx="295529"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0" name="Down Arrow 229"/>
          <p:cNvSpPr/>
          <p:nvPr/>
        </p:nvSpPr>
        <p:spPr>
          <a:xfrm>
            <a:off x="10192409" y="4794615"/>
            <a:ext cx="181629" cy="460621"/>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1" name="Rectangle 60">
            <a:extLst>
              <a:ext uri="{FF2B5EF4-FFF2-40B4-BE49-F238E27FC236}">
                <a16:creationId xmlns:a16="http://schemas.microsoft.com/office/drawing/2014/main" id="{938606E0-369E-4B2A-8731-239B9826A6A1}"/>
              </a:ext>
            </a:extLst>
          </p:cNvPr>
          <p:cNvSpPr/>
          <p:nvPr/>
        </p:nvSpPr>
        <p:spPr>
          <a:xfrm>
            <a:off x="10391233" y="6022955"/>
            <a:ext cx="16273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a:t>
            </a: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a:t>
            </a:r>
          </a:p>
        </p:txBody>
      </p:sp>
      <p:sp>
        <p:nvSpPr>
          <p:cNvPr id="62" name="Oval 61">
            <a:extLst>
              <a:ext uri="{FF2B5EF4-FFF2-40B4-BE49-F238E27FC236}">
                <a16:creationId xmlns:a16="http://schemas.microsoft.com/office/drawing/2014/main" id="{38A91B36-6354-4896-806C-07C0C2BC2F05}"/>
              </a:ext>
            </a:extLst>
          </p:cNvPr>
          <p:cNvSpPr/>
          <p:nvPr/>
        </p:nvSpPr>
        <p:spPr>
          <a:xfrm>
            <a:off x="11366441" y="6076018"/>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Tree>
    <p:extLst>
      <p:ext uri="{BB962C8B-B14F-4D97-AF65-F5344CB8AC3E}">
        <p14:creationId xmlns:p14="http://schemas.microsoft.com/office/powerpoint/2010/main" val="986150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3C5EA-E3EE-4666-8353-E8D5C91E7B15}"/>
              </a:ext>
            </a:extLst>
          </p:cNvPr>
          <p:cNvSpPr>
            <a:spLocks noGrp="1"/>
          </p:cNvSpPr>
          <p:nvPr>
            <p:ph type="title"/>
          </p:nvPr>
        </p:nvSpPr>
        <p:spPr/>
        <p:txBody>
          <a:bodyPr/>
          <a:lstStyle/>
          <a:p>
            <a:r>
              <a:rPr lang="en-US" dirty="0"/>
              <a:t>EPT Paging structures</a:t>
            </a:r>
            <a:endParaRPr lang="ru-RU" dirty="0"/>
          </a:p>
        </p:txBody>
      </p:sp>
      <p:sp>
        <p:nvSpPr>
          <p:cNvPr id="4" name="Rounded Rectangle 130">
            <a:extLst>
              <a:ext uri="{FF2B5EF4-FFF2-40B4-BE49-F238E27FC236}">
                <a16:creationId xmlns:a16="http://schemas.microsoft.com/office/drawing/2014/main" id="{05009DAE-7DF1-4357-93A9-12CF2EF1758F}"/>
              </a:ext>
            </a:extLst>
          </p:cNvPr>
          <p:cNvSpPr/>
          <p:nvPr/>
        </p:nvSpPr>
        <p:spPr>
          <a:xfrm>
            <a:off x="2550161" y="1231900"/>
            <a:ext cx="7022102" cy="5133244"/>
          </a:xfrm>
          <a:prstGeom prst="roundRect">
            <a:avLst>
              <a:gd name="adj" fmla="val 8436"/>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800" dirty="0">
                <a:solidFill>
                  <a:prstClr val="white"/>
                </a:solidFill>
                <a:latin typeface="Rockwell" panose="02060603020205020403" pitchFamily="18" charset="0"/>
              </a:rPr>
              <a:t>EPT Paging structures</a:t>
            </a:r>
          </a:p>
        </p:txBody>
      </p:sp>
      <p:sp>
        <p:nvSpPr>
          <p:cNvPr id="9" name="Rectangle 8">
            <a:extLst>
              <a:ext uri="{FF2B5EF4-FFF2-40B4-BE49-F238E27FC236}">
                <a16:creationId xmlns:a16="http://schemas.microsoft.com/office/drawing/2014/main" id="{1726BEB7-0EA7-48F9-BA81-7C8CE60CDC85}"/>
              </a:ext>
            </a:extLst>
          </p:cNvPr>
          <p:cNvSpPr/>
          <p:nvPr/>
        </p:nvSpPr>
        <p:spPr>
          <a:xfrm>
            <a:off x="5379527" y="2697395"/>
            <a:ext cx="3942080" cy="3300610"/>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Page Table Entries</a:t>
            </a:r>
          </a:p>
        </p:txBody>
      </p:sp>
      <p:sp>
        <p:nvSpPr>
          <p:cNvPr id="11" name="Rectangle 10">
            <a:extLst>
              <a:ext uri="{FF2B5EF4-FFF2-40B4-BE49-F238E27FC236}">
                <a16:creationId xmlns:a16="http://schemas.microsoft.com/office/drawing/2014/main" id="{A55F3F01-F084-4678-84D8-829BD21904E9}"/>
              </a:ext>
            </a:extLst>
          </p:cNvPr>
          <p:cNvSpPr/>
          <p:nvPr/>
        </p:nvSpPr>
        <p:spPr>
          <a:xfrm>
            <a:off x="5516687" y="3465028"/>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A</a:t>
            </a:r>
          </a:p>
        </p:txBody>
      </p:sp>
      <p:sp>
        <p:nvSpPr>
          <p:cNvPr id="12" name="Rectangle 11">
            <a:extLst>
              <a:ext uri="{FF2B5EF4-FFF2-40B4-BE49-F238E27FC236}">
                <a16:creationId xmlns:a16="http://schemas.microsoft.com/office/drawing/2014/main" id="{275DD069-62DF-4B5E-9F73-F9E460896E7A}"/>
              </a:ext>
            </a:extLst>
          </p:cNvPr>
          <p:cNvSpPr/>
          <p:nvPr/>
        </p:nvSpPr>
        <p:spPr>
          <a:xfrm>
            <a:off x="5516687" y="4235013"/>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B</a:t>
            </a:r>
          </a:p>
        </p:txBody>
      </p:sp>
      <p:sp>
        <p:nvSpPr>
          <p:cNvPr id="13" name="Rectangle 12">
            <a:extLst>
              <a:ext uri="{FF2B5EF4-FFF2-40B4-BE49-F238E27FC236}">
                <a16:creationId xmlns:a16="http://schemas.microsoft.com/office/drawing/2014/main" id="{0C4533E7-86F7-421D-8A30-776E63011545}"/>
              </a:ext>
            </a:extLst>
          </p:cNvPr>
          <p:cNvSpPr/>
          <p:nvPr/>
        </p:nvSpPr>
        <p:spPr>
          <a:xfrm>
            <a:off x="5516687" y="5174290"/>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Z</a:t>
            </a:r>
          </a:p>
        </p:txBody>
      </p:sp>
      <p:sp>
        <p:nvSpPr>
          <p:cNvPr id="15" name="Rectangle 14">
            <a:extLst>
              <a:ext uri="{FF2B5EF4-FFF2-40B4-BE49-F238E27FC236}">
                <a16:creationId xmlns:a16="http://schemas.microsoft.com/office/drawing/2014/main" id="{3E5312A5-FE81-4F16-99EF-335DC8CBB11B}"/>
              </a:ext>
            </a:extLst>
          </p:cNvPr>
          <p:cNvSpPr/>
          <p:nvPr/>
        </p:nvSpPr>
        <p:spPr>
          <a:xfrm>
            <a:off x="3007552" y="2256532"/>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sp>
        <p:nvSpPr>
          <p:cNvPr id="14" name="Rectangle 13">
            <a:extLst>
              <a:ext uri="{FF2B5EF4-FFF2-40B4-BE49-F238E27FC236}">
                <a16:creationId xmlns:a16="http://schemas.microsoft.com/office/drawing/2014/main" id="{6D377EB2-FBA0-4478-9196-4972C0CF643D}"/>
              </a:ext>
            </a:extLst>
          </p:cNvPr>
          <p:cNvSpPr/>
          <p:nvPr/>
        </p:nvSpPr>
        <p:spPr>
          <a:xfrm>
            <a:off x="2870392" y="2090621"/>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cxnSp>
        <p:nvCxnSpPr>
          <p:cNvPr id="16" name="Straight Arrow Connector 15">
            <a:extLst>
              <a:ext uri="{FF2B5EF4-FFF2-40B4-BE49-F238E27FC236}">
                <a16:creationId xmlns:a16="http://schemas.microsoft.com/office/drawing/2014/main" id="{79AD5FB1-37B2-4341-8CC3-A77B960E1EBD}"/>
              </a:ext>
            </a:extLst>
          </p:cNvPr>
          <p:cNvCxnSpPr>
            <a:cxnSpLocks/>
          </p:cNvCxnSpPr>
          <p:nvPr/>
        </p:nvCxnSpPr>
        <p:spPr>
          <a:xfrm>
            <a:off x="4834697" y="26973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99A3AB9-6445-49EA-B9C3-1C1D05696C13}"/>
              </a:ext>
            </a:extLst>
          </p:cNvPr>
          <p:cNvSpPr/>
          <p:nvPr/>
        </p:nvSpPr>
        <p:spPr>
          <a:xfrm>
            <a:off x="7104345" y="4794481"/>
            <a:ext cx="476412" cy="400110"/>
          </a:xfrm>
          <a:prstGeom prst="rect">
            <a:avLst/>
          </a:prstGeom>
        </p:spPr>
        <p:txBody>
          <a:bodyPr wrap="none">
            <a:spAutoFit/>
          </a:bodyPr>
          <a:lstStyle/>
          <a:p>
            <a:r>
              <a:rPr lang="en-US" sz="2000" dirty="0">
                <a:solidFill>
                  <a:prstClr val="white"/>
                </a:solidFill>
                <a:latin typeface="Bauhaus 93" panose="04030905020B02020C02" pitchFamily="82" charset="0"/>
              </a:rPr>
              <a:t>…</a:t>
            </a:r>
            <a:endParaRPr lang="ru-RU" sz="1600" dirty="0"/>
          </a:p>
        </p:txBody>
      </p:sp>
    </p:spTree>
    <p:extLst>
      <p:ext uri="{BB962C8B-B14F-4D97-AF65-F5344CB8AC3E}">
        <p14:creationId xmlns:p14="http://schemas.microsoft.com/office/powerpoint/2010/main" val="2976142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3C5EA-E3EE-4666-8353-E8D5C91E7B15}"/>
              </a:ext>
            </a:extLst>
          </p:cNvPr>
          <p:cNvSpPr>
            <a:spLocks noGrp="1"/>
          </p:cNvSpPr>
          <p:nvPr>
            <p:ph type="title"/>
          </p:nvPr>
        </p:nvSpPr>
        <p:spPr/>
        <p:txBody>
          <a:bodyPr/>
          <a:lstStyle/>
          <a:p>
            <a:r>
              <a:rPr lang="en-US" dirty="0"/>
              <a:t>EPT Paging structures</a:t>
            </a:r>
            <a:endParaRPr lang="ru-RU" dirty="0"/>
          </a:p>
        </p:txBody>
      </p:sp>
      <p:sp>
        <p:nvSpPr>
          <p:cNvPr id="4" name="Rounded Rectangle 130">
            <a:extLst>
              <a:ext uri="{FF2B5EF4-FFF2-40B4-BE49-F238E27FC236}">
                <a16:creationId xmlns:a16="http://schemas.microsoft.com/office/drawing/2014/main" id="{05009DAE-7DF1-4357-93A9-12CF2EF1758F}"/>
              </a:ext>
            </a:extLst>
          </p:cNvPr>
          <p:cNvSpPr/>
          <p:nvPr/>
        </p:nvSpPr>
        <p:spPr>
          <a:xfrm>
            <a:off x="2550161" y="1231900"/>
            <a:ext cx="7022102" cy="5133244"/>
          </a:xfrm>
          <a:prstGeom prst="roundRect">
            <a:avLst>
              <a:gd name="adj" fmla="val 8436"/>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800" dirty="0">
                <a:solidFill>
                  <a:prstClr val="white"/>
                </a:solidFill>
                <a:latin typeface="Rockwell" panose="02060603020205020403" pitchFamily="18" charset="0"/>
              </a:rPr>
              <a:t>EPT Paging structures</a:t>
            </a:r>
          </a:p>
        </p:txBody>
      </p:sp>
      <p:sp>
        <p:nvSpPr>
          <p:cNvPr id="9" name="Rectangle 8">
            <a:extLst>
              <a:ext uri="{FF2B5EF4-FFF2-40B4-BE49-F238E27FC236}">
                <a16:creationId xmlns:a16="http://schemas.microsoft.com/office/drawing/2014/main" id="{1726BEB7-0EA7-48F9-BA81-7C8CE60CDC85}"/>
              </a:ext>
            </a:extLst>
          </p:cNvPr>
          <p:cNvSpPr/>
          <p:nvPr/>
        </p:nvSpPr>
        <p:spPr>
          <a:xfrm>
            <a:off x="5379527" y="2697395"/>
            <a:ext cx="3942080" cy="3300610"/>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Page Table Entries</a:t>
            </a:r>
          </a:p>
        </p:txBody>
      </p:sp>
      <p:sp>
        <p:nvSpPr>
          <p:cNvPr id="11" name="Rectangle 10">
            <a:extLst>
              <a:ext uri="{FF2B5EF4-FFF2-40B4-BE49-F238E27FC236}">
                <a16:creationId xmlns:a16="http://schemas.microsoft.com/office/drawing/2014/main" id="{A55F3F01-F084-4678-84D8-829BD21904E9}"/>
              </a:ext>
            </a:extLst>
          </p:cNvPr>
          <p:cNvSpPr/>
          <p:nvPr/>
        </p:nvSpPr>
        <p:spPr>
          <a:xfrm>
            <a:off x="5516687" y="3465028"/>
            <a:ext cx="3667760" cy="705556"/>
          </a:xfrm>
          <a:prstGeom prst="rect">
            <a:avLst/>
          </a:prstGeom>
          <a:solidFill>
            <a:srgbClr val="2A2100"/>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A</a:t>
            </a:r>
          </a:p>
        </p:txBody>
      </p:sp>
      <p:sp>
        <p:nvSpPr>
          <p:cNvPr id="12" name="Rectangle 11">
            <a:extLst>
              <a:ext uri="{FF2B5EF4-FFF2-40B4-BE49-F238E27FC236}">
                <a16:creationId xmlns:a16="http://schemas.microsoft.com/office/drawing/2014/main" id="{275DD069-62DF-4B5E-9F73-F9E460896E7A}"/>
              </a:ext>
            </a:extLst>
          </p:cNvPr>
          <p:cNvSpPr/>
          <p:nvPr/>
        </p:nvSpPr>
        <p:spPr>
          <a:xfrm>
            <a:off x="5516687" y="4235013"/>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B</a:t>
            </a:r>
          </a:p>
        </p:txBody>
      </p:sp>
      <p:sp>
        <p:nvSpPr>
          <p:cNvPr id="13" name="Rectangle 12">
            <a:extLst>
              <a:ext uri="{FF2B5EF4-FFF2-40B4-BE49-F238E27FC236}">
                <a16:creationId xmlns:a16="http://schemas.microsoft.com/office/drawing/2014/main" id="{0C4533E7-86F7-421D-8A30-776E63011545}"/>
              </a:ext>
            </a:extLst>
          </p:cNvPr>
          <p:cNvSpPr/>
          <p:nvPr/>
        </p:nvSpPr>
        <p:spPr>
          <a:xfrm>
            <a:off x="5516687" y="5174290"/>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Z</a:t>
            </a:r>
          </a:p>
        </p:txBody>
      </p:sp>
      <p:sp>
        <p:nvSpPr>
          <p:cNvPr id="15" name="Rectangle 14">
            <a:extLst>
              <a:ext uri="{FF2B5EF4-FFF2-40B4-BE49-F238E27FC236}">
                <a16:creationId xmlns:a16="http://schemas.microsoft.com/office/drawing/2014/main" id="{3E5312A5-FE81-4F16-99EF-335DC8CBB11B}"/>
              </a:ext>
            </a:extLst>
          </p:cNvPr>
          <p:cNvSpPr/>
          <p:nvPr/>
        </p:nvSpPr>
        <p:spPr>
          <a:xfrm>
            <a:off x="3007552" y="2256532"/>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sp>
        <p:nvSpPr>
          <p:cNvPr id="14" name="Rectangle 13">
            <a:extLst>
              <a:ext uri="{FF2B5EF4-FFF2-40B4-BE49-F238E27FC236}">
                <a16:creationId xmlns:a16="http://schemas.microsoft.com/office/drawing/2014/main" id="{6D377EB2-FBA0-4478-9196-4972C0CF643D}"/>
              </a:ext>
            </a:extLst>
          </p:cNvPr>
          <p:cNvSpPr/>
          <p:nvPr/>
        </p:nvSpPr>
        <p:spPr>
          <a:xfrm>
            <a:off x="2870392" y="2090621"/>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cxnSp>
        <p:nvCxnSpPr>
          <p:cNvPr id="16" name="Straight Arrow Connector 15">
            <a:extLst>
              <a:ext uri="{FF2B5EF4-FFF2-40B4-BE49-F238E27FC236}">
                <a16:creationId xmlns:a16="http://schemas.microsoft.com/office/drawing/2014/main" id="{79AD5FB1-37B2-4341-8CC3-A77B960E1EBD}"/>
              </a:ext>
            </a:extLst>
          </p:cNvPr>
          <p:cNvCxnSpPr>
            <a:cxnSpLocks/>
          </p:cNvCxnSpPr>
          <p:nvPr/>
        </p:nvCxnSpPr>
        <p:spPr>
          <a:xfrm>
            <a:off x="4834697" y="26973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CA1AC6E-E41D-42CF-AB0F-AA14F4B533E2}"/>
              </a:ext>
            </a:extLst>
          </p:cNvPr>
          <p:cNvSpPr/>
          <p:nvPr/>
        </p:nvSpPr>
        <p:spPr>
          <a:xfrm>
            <a:off x="89535" y="1525360"/>
            <a:ext cx="2239118" cy="1200329"/>
          </a:xfrm>
          <a:prstGeom prst="rect">
            <a:avLst/>
          </a:prstGeom>
          <a:ln>
            <a:solidFill>
              <a:schemeClr val="tx1"/>
            </a:solidFill>
          </a:ln>
        </p:spPr>
        <p:txBody>
          <a:bodyPr wrap="square">
            <a:spAutoFit/>
          </a:bodyPr>
          <a:lstStyle/>
          <a:p>
            <a:pPr algn="ctr"/>
            <a:r>
              <a:rPr lang="en-US" sz="2400" dirty="0">
                <a:solidFill>
                  <a:prstClr val="white"/>
                </a:solidFill>
                <a:latin typeface="Rockwell" panose="02060603020205020403" pitchFamily="18" charset="0"/>
              </a:rPr>
              <a:t>Page A</a:t>
            </a:r>
          </a:p>
          <a:p>
            <a:pPr algn="ctr"/>
            <a:r>
              <a:rPr lang="en-US" sz="2400" dirty="0">
                <a:solidFill>
                  <a:prstClr val="white"/>
                </a:solidFill>
                <a:latin typeface="Rockwell" panose="02060603020205020403" pitchFamily="18" charset="0"/>
              </a:rPr>
              <a:t>Guest Physical Address</a:t>
            </a:r>
            <a:endParaRPr lang="ru-RU" dirty="0"/>
          </a:p>
        </p:txBody>
      </p:sp>
      <p:cxnSp>
        <p:nvCxnSpPr>
          <p:cNvPr id="21" name="Straight Arrow Connector 20">
            <a:extLst>
              <a:ext uri="{FF2B5EF4-FFF2-40B4-BE49-F238E27FC236}">
                <a16:creationId xmlns:a16="http://schemas.microsoft.com/office/drawing/2014/main" id="{4A488803-607B-40BD-98C1-ACFC0A5CEB50}"/>
              </a:ext>
            </a:extLst>
          </p:cNvPr>
          <p:cNvCxnSpPr>
            <a:cxnSpLocks/>
          </p:cNvCxnSpPr>
          <p:nvPr/>
        </p:nvCxnSpPr>
        <p:spPr>
          <a:xfrm>
            <a:off x="2325562" y="21260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B4F535-BFD8-4908-A93D-6FEA9EA426D3}"/>
              </a:ext>
            </a:extLst>
          </p:cNvPr>
          <p:cNvCxnSpPr>
            <a:cxnSpLocks/>
          </p:cNvCxnSpPr>
          <p:nvPr/>
        </p:nvCxnSpPr>
        <p:spPr>
          <a:xfrm>
            <a:off x="9184447" y="3825155"/>
            <a:ext cx="721553"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CB26D65-B288-4951-B38A-B23D4C20D4C2}"/>
              </a:ext>
            </a:extLst>
          </p:cNvPr>
          <p:cNvSpPr/>
          <p:nvPr/>
        </p:nvSpPr>
        <p:spPr>
          <a:xfrm>
            <a:off x="9906000" y="3217641"/>
            <a:ext cx="2092960" cy="1200329"/>
          </a:xfrm>
          <a:prstGeom prst="rect">
            <a:avLst/>
          </a:prstGeom>
          <a:ln>
            <a:solidFill>
              <a:schemeClr val="tx1"/>
            </a:solidFill>
          </a:ln>
        </p:spPr>
        <p:txBody>
          <a:bodyPr wrap="square">
            <a:spAutoFit/>
          </a:bodyPr>
          <a:lstStyle/>
          <a:p>
            <a:pPr algn="ctr"/>
            <a:r>
              <a:rPr lang="en-US" sz="2400" dirty="0">
                <a:solidFill>
                  <a:prstClr val="white"/>
                </a:solidFill>
                <a:latin typeface="Rockwell" panose="02060603020205020403" pitchFamily="18" charset="0"/>
              </a:rPr>
              <a:t>Page A</a:t>
            </a:r>
          </a:p>
          <a:p>
            <a:pPr algn="ctr"/>
            <a:r>
              <a:rPr lang="en-US" sz="2400" dirty="0">
                <a:solidFill>
                  <a:prstClr val="white"/>
                </a:solidFill>
                <a:latin typeface="Rockwell" panose="02060603020205020403" pitchFamily="18" charset="0"/>
              </a:rPr>
              <a:t>Host Physical Address</a:t>
            </a:r>
            <a:endParaRPr lang="ru-RU" dirty="0"/>
          </a:p>
        </p:txBody>
      </p:sp>
      <p:sp>
        <p:nvSpPr>
          <p:cNvPr id="26" name="Rectangle 25">
            <a:extLst>
              <a:ext uri="{FF2B5EF4-FFF2-40B4-BE49-F238E27FC236}">
                <a16:creationId xmlns:a16="http://schemas.microsoft.com/office/drawing/2014/main" id="{A99A3AB9-6445-49EA-B9C3-1C1D05696C13}"/>
              </a:ext>
            </a:extLst>
          </p:cNvPr>
          <p:cNvSpPr/>
          <p:nvPr/>
        </p:nvSpPr>
        <p:spPr>
          <a:xfrm>
            <a:off x="7104345" y="4794481"/>
            <a:ext cx="476412" cy="400110"/>
          </a:xfrm>
          <a:prstGeom prst="rect">
            <a:avLst/>
          </a:prstGeom>
        </p:spPr>
        <p:txBody>
          <a:bodyPr wrap="none">
            <a:spAutoFit/>
          </a:bodyPr>
          <a:lstStyle/>
          <a:p>
            <a:r>
              <a:rPr lang="en-US" sz="2000" dirty="0">
                <a:solidFill>
                  <a:prstClr val="white"/>
                </a:solidFill>
                <a:latin typeface="Bauhaus 93" panose="04030905020B02020C02" pitchFamily="82" charset="0"/>
              </a:rPr>
              <a:t>…</a:t>
            </a:r>
            <a:endParaRPr lang="ru-RU" sz="1600" dirty="0"/>
          </a:p>
        </p:txBody>
      </p:sp>
    </p:spTree>
    <p:extLst>
      <p:ext uri="{BB962C8B-B14F-4D97-AF65-F5344CB8AC3E}">
        <p14:creationId xmlns:p14="http://schemas.microsoft.com/office/powerpoint/2010/main" val="677269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98314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spTree>
    <p:extLst>
      <p:ext uri="{BB962C8B-B14F-4D97-AF65-F5344CB8AC3E}">
        <p14:creationId xmlns:p14="http://schemas.microsoft.com/office/powerpoint/2010/main" val="3453831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382326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654107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pic>
        <p:nvPicPr>
          <p:cNvPr id="16" name="Picture 15">
            <a:extLst>
              <a:ext uri="{FF2B5EF4-FFF2-40B4-BE49-F238E27FC236}">
                <a16:creationId xmlns:a16="http://schemas.microsoft.com/office/drawing/2014/main" id="{CAECFA5D-1541-497F-BBC6-CF255423E766}"/>
              </a:ext>
            </a:extLst>
          </p:cNvPr>
          <p:cNvPicPr>
            <a:picLocks noChangeAspect="1"/>
          </p:cNvPicPr>
          <p:nvPr/>
        </p:nvPicPr>
        <p:blipFill>
          <a:blip r:embed="rId5"/>
          <a:stretch>
            <a:fillRect/>
          </a:stretch>
        </p:blipFill>
        <p:spPr>
          <a:xfrm>
            <a:off x="10320138" y="3187604"/>
            <a:ext cx="1283853" cy="1003010"/>
          </a:xfrm>
          <a:prstGeom prst="rect">
            <a:avLst/>
          </a:prstGeom>
        </p:spPr>
      </p:pic>
    </p:spTree>
    <p:extLst>
      <p:ext uri="{BB962C8B-B14F-4D97-AF65-F5344CB8AC3E}">
        <p14:creationId xmlns:p14="http://schemas.microsoft.com/office/powerpoint/2010/main" val="374157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MemoryRanger hypervisor protects sensitive kernel memory</a:t>
            </a:r>
          </a:p>
          <a:p>
            <a:endParaRPr lang="en-US" sz="2800" dirty="0"/>
          </a:p>
        </p:txBody>
      </p:sp>
      <p:pic>
        <p:nvPicPr>
          <p:cNvPr id="4" name="Picture 3">
            <a:extLst>
              <a:ext uri="{FF2B5EF4-FFF2-40B4-BE49-F238E27FC236}">
                <a16:creationId xmlns:a16="http://schemas.microsoft.com/office/drawing/2014/main" id="{56F2CF88-9BE9-45CE-B04F-1050BF211FE6}"/>
              </a:ext>
            </a:extLst>
          </p:cNvPr>
          <p:cNvPicPr>
            <a:picLocks noChangeAspect="1"/>
          </p:cNvPicPr>
          <p:nvPr/>
        </p:nvPicPr>
        <p:blipFill>
          <a:blip r:embed="rId3"/>
          <a:stretch>
            <a:fillRect/>
          </a:stretch>
        </p:blipFill>
        <p:spPr>
          <a:xfrm>
            <a:off x="10687809" y="4034900"/>
            <a:ext cx="1296667" cy="1277420"/>
          </a:xfrm>
          <a:prstGeom prst="rect">
            <a:avLst/>
          </a:prstGeom>
        </p:spPr>
      </p:pic>
    </p:spTree>
    <p:extLst>
      <p:ext uri="{BB962C8B-B14F-4D97-AF65-F5344CB8AC3E}">
        <p14:creationId xmlns:p14="http://schemas.microsoft.com/office/powerpoint/2010/main" val="515532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EPT memory settings can be updated in the real time</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Fake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052361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EPT memory settings can be updated in the real time</a:t>
            </a:r>
          </a:p>
          <a:p>
            <a:pPr marL="571500" indent="-571500">
              <a:lnSpc>
                <a:spcPct val="100000"/>
              </a:lnSpc>
              <a:buSzPct val="105000"/>
              <a:buFont typeface="+mj-lt"/>
              <a:buAutoNum type="arabicPeriod"/>
            </a:pPr>
            <a:r>
              <a:rPr lang="en-US" dirty="0"/>
              <a:t>We can dynamically allocate several EPTs with different memory setting and switch between them in the real time</a:t>
            </a:r>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Fake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2530708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pic>
        <p:nvPicPr>
          <p:cNvPr id="5" name="Picture 4">
            <a:extLst>
              <a:ext uri="{FF2B5EF4-FFF2-40B4-BE49-F238E27FC236}">
                <a16:creationId xmlns:a16="http://schemas.microsoft.com/office/drawing/2014/main" id="{7C9F534F-5BD8-43D4-B2DA-85AC0EA8898A}"/>
              </a:ext>
            </a:extLst>
          </p:cNvPr>
          <p:cNvPicPr>
            <a:picLocks noChangeAspect="1"/>
          </p:cNvPicPr>
          <p:nvPr/>
        </p:nvPicPr>
        <p:blipFill>
          <a:blip r:embed="rId3"/>
          <a:stretch>
            <a:fillRect/>
          </a:stretch>
        </p:blipFill>
        <p:spPr>
          <a:xfrm>
            <a:off x="213360" y="1114571"/>
            <a:ext cx="11978640" cy="5566041"/>
          </a:xfrm>
          <a:prstGeom prst="rect">
            <a:avLst/>
          </a:prstGeom>
        </p:spPr>
      </p:pic>
      <p:sp>
        <p:nvSpPr>
          <p:cNvPr id="4" name="Rectangle 3">
            <a:extLst>
              <a:ext uri="{FF2B5EF4-FFF2-40B4-BE49-F238E27FC236}">
                <a16:creationId xmlns:a16="http://schemas.microsoft.com/office/drawing/2014/main" id="{771AA0DE-50A8-484F-9CF4-F82EDDD58FBD}"/>
              </a:ext>
            </a:extLst>
          </p:cNvPr>
          <p:cNvSpPr/>
          <p:nvPr/>
        </p:nvSpPr>
        <p:spPr>
          <a:xfrm>
            <a:off x="-1" y="3708399"/>
            <a:ext cx="11849101" cy="3149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32A69A-778E-4CE4-9C4C-3272823DF2A0}"/>
              </a:ext>
            </a:extLst>
          </p:cNvPr>
          <p:cNvSpPr/>
          <p:nvPr/>
        </p:nvSpPr>
        <p:spPr>
          <a:xfrm>
            <a:off x="10586720" y="2178530"/>
            <a:ext cx="1605281" cy="4679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503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pic>
        <p:nvPicPr>
          <p:cNvPr id="5" name="Picture 4">
            <a:extLst>
              <a:ext uri="{FF2B5EF4-FFF2-40B4-BE49-F238E27FC236}">
                <a16:creationId xmlns:a16="http://schemas.microsoft.com/office/drawing/2014/main" id="{7C9F534F-5BD8-43D4-B2DA-85AC0EA8898A}"/>
              </a:ext>
            </a:extLst>
          </p:cNvPr>
          <p:cNvPicPr>
            <a:picLocks noChangeAspect="1"/>
          </p:cNvPicPr>
          <p:nvPr/>
        </p:nvPicPr>
        <p:blipFill>
          <a:blip r:embed="rId3"/>
          <a:stretch>
            <a:fillRect/>
          </a:stretch>
        </p:blipFill>
        <p:spPr>
          <a:xfrm>
            <a:off x="213360" y="1114571"/>
            <a:ext cx="11978640" cy="5566041"/>
          </a:xfrm>
          <a:prstGeom prst="rect">
            <a:avLst/>
          </a:prstGeom>
        </p:spPr>
      </p:pic>
    </p:spTree>
    <p:extLst>
      <p:ext uri="{BB962C8B-B14F-4D97-AF65-F5344CB8AC3E}">
        <p14:creationId xmlns:p14="http://schemas.microsoft.com/office/powerpoint/2010/main" val="205018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3" name="Picture 2">
            <a:extLst>
              <a:ext uri="{FF2B5EF4-FFF2-40B4-BE49-F238E27FC236}">
                <a16:creationId xmlns:a16="http://schemas.microsoft.com/office/drawing/2014/main" id="{70A727C7-88CA-498C-9AEE-2F7EB79DE693}"/>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763666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5" name="Picture 4">
            <a:extLst>
              <a:ext uri="{FF2B5EF4-FFF2-40B4-BE49-F238E27FC236}">
                <a16:creationId xmlns:a16="http://schemas.microsoft.com/office/drawing/2014/main" id="{9FF66CBB-2106-4C97-A21E-4CE9F61FAE3D}"/>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375061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4" name="Picture 3">
            <a:extLst>
              <a:ext uri="{FF2B5EF4-FFF2-40B4-BE49-F238E27FC236}">
                <a16:creationId xmlns:a16="http://schemas.microsoft.com/office/drawing/2014/main" id="{2098B66F-1F2E-49AE-B1DF-A1C89ACA585F}"/>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388102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ACC0C4EF-3DC0-4B64-9F48-34D1BA20CC15}"/>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561837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CB29A28D-C402-48D5-AAEB-7B1253158EC5}"/>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44388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43B9323C-3C66-484D-87A1-9981A330D778}"/>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169974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MemoryRanger hypervisor protects sensitive kernel memory</a:t>
            </a:r>
          </a:p>
          <a:p>
            <a:endParaRPr lang="en-US" sz="2800" dirty="0"/>
          </a:p>
        </p:txBody>
      </p:sp>
      <p:pic>
        <p:nvPicPr>
          <p:cNvPr id="7" name="Picture 6">
            <a:extLst>
              <a:ext uri="{FF2B5EF4-FFF2-40B4-BE49-F238E27FC236}">
                <a16:creationId xmlns:a16="http://schemas.microsoft.com/office/drawing/2014/main" id="{D6C055E8-28EA-4957-A45B-2536819696C8}"/>
              </a:ext>
            </a:extLst>
          </p:cNvPr>
          <p:cNvPicPr>
            <a:picLocks noChangeAspect="1"/>
          </p:cNvPicPr>
          <p:nvPr/>
        </p:nvPicPr>
        <p:blipFill>
          <a:blip r:embed="rId3"/>
          <a:stretch>
            <a:fillRect/>
          </a:stretch>
        </p:blipFill>
        <p:spPr>
          <a:xfrm>
            <a:off x="3665736" y="5062408"/>
            <a:ext cx="5005653" cy="1756776"/>
          </a:xfrm>
          <a:prstGeom prst="rect">
            <a:avLst/>
          </a:prstGeom>
        </p:spPr>
      </p:pic>
      <p:pic>
        <p:nvPicPr>
          <p:cNvPr id="4" name="Picture 3">
            <a:extLst>
              <a:ext uri="{FF2B5EF4-FFF2-40B4-BE49-F238E27FC236}">
                <a16:creationId xmlns:a16="http://schemas.microsoft.com/office/drawing/2014/main" id="{56F2CF88-9BE9-45CE-B04F-1050BF211FE6}"/>
              </a:ext>
            </a:extLst>
          </p:cNvPr>
          <p:cNvPicPr>
            <a:picLocks noChangeAspect="1"/>
          </p:cNvPicPr>
          <p:nvPr/>
        </p:nvPicPr>
        <p:blipFill>
          <a:blip r:embed="rId4"/>
          <a:stretch>
            <a:fillRect/>
          </a:stretch>
        </p:blipFill>
        <p:spPr>
          <a:xfrm>
            <a:off x="10687809" y="4034900"/>
            <a:ext cx="1296667" cy="1277420"/>
          </a:xfrm>
          <a:prstGeom prst="rect">
            <a:avLst/>
          </a:prstGeom>
        </p:spPr>
      </p:pic>
    </p:spTree>
    <p:extLst>
      <p:ext uri="{BB962C8B-B14F-4D97-AF65-F5344CB8AC3E}">
        <p14:creationId xmlns:p14="http://schemas.microsoft.com/office/powerpoint/2010/main" val="2009915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596FFE55-1DFD-47EA-81A4-F7CB8A6CD89A}"/>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841671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421AF8C4-FDB1-4DD0-A0F0-9096717A193B}"/>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122912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7F77507D-35D0-4AB4-84A0-E4A52621B744}"/>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460166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EC919F6A-9EBC-4D8B-A8EE-15C3DE159229}"/>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864568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4A4509-991A-412F-8F28-5471C92EBBF1}"/>
              </a:ext>
            </a:extLst>
          </p:cNvPr>
          <p:cNvPicPr>
            <a:picLocks noChangeAspect="1"/>
          </p:cNvPicPr>
          <p:nvPr/>
        </p:nvPicPr>
        <p:blipFill>
          <a:blip r:embed="rId3"/>
          <a:stretch>
            <a:fillRect/>
          </a:stretch>
        </p:blipFill>
        <p:spPr>
          <a:xfrm>
            <a:off x="10862049" y="3375723"/>
            <a:ext cx="864739" cy="675577"/>
          </a:xfrm>
          <a:prstGeom prst="rect">
            <a:avLst/>
          </a:prstGeom>
        </p:spPr>
      </p:pic>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9AF2C3F6-CB43-409E-859C-3D8BBCF6649C}"/>
              </a:ext>
            </a:extLst>
          </p:cNvPr>
          <p:cNvPicPr>
            <a:picLocks noChangeAspect="1"/>
          </p:cNvPicPr>
          <p:nvPr/>
        </p:nvPicPr>
        <p:blipFill>
          <a:blip r:embed="rId4"/>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1886886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C9C9F6-05FB-48EF-AF44-636F1A411103}"/>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4941652" y="973666"/>
            <a:ext cx="7250348" cy="588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01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FB4DA0-B295-4611-854C-C59AD7FF98DC}"/>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5238750" y="973666"/>
            <a:ext cx="6953249" cy="5255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E44FBA-1EFB-4E14-89E0-287009737DF4}"/>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F691B704-B1E7-49DF-A827-B6F33B2BE7C5}"/>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Picture 15">
            <a:extLst>
              <a:ext uri="{FF2B5EF4-FFF2-40B4-BE49-F238E27FC236}">
                <a16:creationId xmlns:a16="http://schemas.microsoft.com/office/drawing/2014/main" id="{7A023D23-6366-4283-ADD7-F5D921E42DEB}"/>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17" name="Picture 16">
            <a:extLst>
              <a:ext uri="{FF2B5EF4-FFF2-40B4-BE49-F238E27FC236}">
                <a16:creationId xmlns:a16="http://schemas.microsoft.com/office/drawing/2014/main" id="{9C4189D9-5AC7-401F-8A5B-4796150EC2A9}"/>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283048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6"/>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251884" y="2777423"/>
            <a:ext cx="7893144"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a:hlinkClick r:id="rId3" action="ppaction://hlinkfile"/>
              </a:rPr>
              <a:t>Demo: The Attack Prevention</a:t>
            </a:r>
            <a:endParaRPr lang="en-US" dirty="0"/>
          </a:p>
        </p:txBody>
      </p:sp>
      <p:sp>
        <p:nvSpPr>
          <p:cNvPr id="5" name="Rectangle 4">
            <a:extLst>
              <a:ext uri="{FF2B5EF4-FFF2-40B4-BE49-F238E27FC236}">
                <a16:creationId xmlns:a16="http://schemas.microsoft.com/office/drawing/2014/main" id="{28A9CDE0-DDFE-4E40-A633-200C99F9E392}"/>
              </a:ext>
            </a:extLst>
          </p:cNvPr>
          <p:cNvSpPr/>
          <p:nvPr/>
        </p:nvSpPr>
        <p:spPr>
          <a:xfrm>
            <a:off x="991403" y="4434121"/>
            <a:ext cx="10722543" cy="1384995"/>
          </a:xfrm>
          <a:prstGeom prst="rect">
            <a:avLst/>
          </a:prstGeom>
        </p:spPr>
        <p:txBody>
          <a:bodyPr wrap="square">
            <a:spAutoFit/>
          </a:bodyPr>
          <a:lstStyle/>
          <a:p>
            <a:r>
              <a:rPr lang="en-US" sz="2800" dirty="0"/>
              <a:t>The online version is here – </a:t>
            </a:r>
            <a:r>
              <a:rPr lang="en-US" sz="2800" dirty="0">
                <a:hlinkClick r:id="rId4"/>
              </a:rPr>
              <a:t>https://www.youtube.com/watch?v=8ONmC5Do4I4?vq=hd1080</a:t>
            </a:r>
            <a:endParaRPr lang="en-US" sz="2800" dirty="0"/>
          </a:p>
          <a:p>
            <a:endParaRPr lang="en-US" sz="2800" dirty="0"/>
          </a:p>
        </p:txBody>
      </p:sp>
    </p:spTree>
    <p:extLst>
      <p:ext uri="{BB962C8B-B14F-4D97-AF65-F5344CB8AC3E}">
        <p14:creationId xmlns:p14="http://schemas.microsoft.com/office/powerpoint/2010/main" val="2483229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AB46964-11A3-4DE9-B124-40637A5DCAA4}"/>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5238750" y="973666"/>
            <a:ext cx="6953249" cy="5255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8E07F2-F689-4C38-9A73-0EA19F0E3B4E}"/>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a:extLst>
              <a:ext uri="{FF2B5EF4-FFF2-40B4-BE49-F238E27FC236}">
                <a16:creationId xmlns:a16="http://schemas.microsoft.com/office/drawing/2014/main" id="{4385AEB8-911D-470B-981A-15145C9DA34B}"/>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Picture 18">
            <a:extLst>
              <a:ext uri="{FF2B5EF4-FFF2-40B4-BE49-F238E27FC236}">
                <a16:creationId xmlns:a16="http://schemas.microsoft.com/office/drawing/2014/main" id="{78483BE5-6FA4-48EE-B69B-6BEE94F9B037}"/>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20" name="Picture 19">
            <a:extLst>
              <a:ext uri="{FF2B5EF4-FFF2-40B4-BE49-F238E27FC236}">
                <a16:creationId xmlns:a16="http://schemas.microsoft.com/office/drawing/2014/main" id="{965CC7ED-BC36-4A15-AE20-58E22C8D605E}"/>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19991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9"/>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FC95F-9752-44B1-A058-D779F0E2064F}"/>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7" name="Rectangle 6">
            <a:extLst>
              <a:ext uri="{FF2B5EF4-FFF2-40B4-BE49-F238E27FC236}">
                <a16:creationId xmlns:a16="http://schemas.microsoft.com/office/drawing/2014/main" id="{AE3B21F8-2F81-4A72-A3D2-EC288C4D235D}"/>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50331138-D596-4BBD-A8DD-9F303BF657E4}"/>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73AB52D0-9ADD-4CCA-9C7E-7571442D135D}"/>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9" name="Picture 8">
            <a:extLst>
              <a:ext uri="{FF2B5EF4-FFF2-40B4-BE49-F238E27FC236}">
                <a16:creationId xmlns:a16="http://schemas.microsoft.com/office/drawing/2014/main" id="{18C6134B-332C-4962-9F40-0E5D2AC9ECB0}"/>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204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8"/>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2F2F7-75F5-42CF-817C-A4C745A16E4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97AFAD5-B005-4BE3-A014-7484F1ED278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D555990-708B-4EA6-AEE9-E55BD626E636}"/>
              </a:ext>
            </a:extLst>
          </p:cNvPr>
          <p:cNvPicPr>
            <a:picLocks noChangeAspect="1"/>
          </p:cNvPicPr>
          <p:nvPr/>
        </p:nvPicPr>
        <p:blipFill>
          <a:blip r:embed="rId3"/>
          <a:stretch>
            <a:fillRect/>
          </a:stretch>
        </p:blipFill>
        <p:spPr>
          <a:xfrm>
            <a:off x="1217058" y="194421"/>
            <a:ext cx="10184261" cy="6469157"/>
          </a:xfrm>
          <a:prstGeom prst="rect">
            <a:avLst/>
          </a:prstGeom>
        </p:spPr>
      </p:pic>
      <p:sp>
        <p:nvSpPr>
          <p:cNvPr id="5" name="TextBox 4">
            <a:extLst>
              <a:ext uri="{FF2B5EF4-FFF2-40B4-BE49-F238E27FC236}">
                <a16:creationId xmlns:a16="http://schemas.microsoft.com/office/drawing/2014/main" id="{583DD519-B315-454F-A268-E6B21438F687}"/>
              </a:ext>
            </a:extLst>
          </p:cNvPr>
          <p:cNvSpPr txBox="1"/>
          <p:nvPr/>
        </p:nvSpPr>
        <p:spPr>
          <a:xfrm>
            <a:off x="1314425" y="194421"/>
            <a:ext cx="10058400" cy="923330"/>
          </a:xfrm>
          <a:prstGeom prst="rect">
            <a:avLst/>
          </a:prstGeom>
          <a:solidFill>
            <a:srgbClr val="2A579A"/>
          </a:solidFill>
        </p:spPr>
        <p:txBody>
          <a:bodyPr wrap="square" rtlCol="0">
            <a:spAutoFit/>
          </a:bodyPr>
          <a:lstStyle/>
          <a:p>
            <a:pPr algn="ctr"/>
            <a:r>
              <a:rPr lang="en-US" sz="5400" dirty="0"/>
              <a:t>File Manager in Kernel Mode</a:t>
            </a:r>
          </a:p>
        </p:txBody>
      </p:sp>
    </p:spTree>
    <p:extLst>
      <p:ext uri="{BB962C8B-B14F-4D97-AF65-F5344CB8AC3E}">
        <p14:creationId xmlns:p14="http://schemas.microsoft.com/office/powerpoint/2010/main" val="385309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FB832-5001-4CA7-9E4E-F38494623B69}"/>
              </a:ext>
            </a:extLst>
          </p:cNvPr>
          <p:cNvPicPr>
            <a:picLocks noChangeAspect="1"/>
          </p:cNvPicPr>
          <p:nvPr/>
        </p:nvPicPr>
        <p:blipFill>
          <a:blip r:embed="rId3"/>
          <a:stretch>
            <a:fillRect/>
          </a:stretch>
        </p:blipFill>
        <p:spPr>
          <a:xfrm flipH="1">
            <a:off x="5430769" y="3953135"/>
            <a:ext cx="864196" cy="675153"/>
          </a:xfrm>
          <a:prstGeom prst="rect">
            <a:avLst/>
          </a:prstGeom>
        </p:spPr>
      </p:pic>
      <p:pic>
        <p:nvPicPr>
          <p:cNvPr id="3" name="Picture 2">
            <a:extLst>
              <a:ext uri="{FF2B5EF4-FFF2-40B4-BE49-F238E27FC236}">
                <a16:creationId xmlns:a16="http://schemas.microsoft.com/office/drawing/2014/main" id="{80D412E2-7806-4460-93D5-3FD4511ED4E5}"/>
              </a:ext>
            </a:extLst>
          </p:cNvPr>
          <p:cNvPicPr>
            <a:picLocks noChangeAspect="1"/>
          </p:cNvPicPr>
          <p:nvPr/>
        </p:nvPicPr>
        <p:blipFill>
          <a:blip r:embed="rId4"/>
          <a:stretch>
            <a:fillRect/>
          </a:stretch>
        </p:blipFill>
        <p:spPr>
          <a:xfrm>
            <a:off x="1541102" y="61785"/>
            <a:ext cx="10398033" cy="6675120"/>
          </a:xfrm>
          <a:prstGeom prst="rect">
            <a:avLst/>
          </a:prstGeom>
        </p:spPr>
      </p:pic>
      <p:sp>
        <p:nvSpPr>
          <p:cNvPr id="5" name="Rectangle 4">
            <a:extLst>
              <a:ext uri="{FF2B5EF4-FFF2-40B4-BE49-F238E27FC236}">
                <a16:creationId xmlns:a16="http://schemas.microsoft.com/office/drawing/2014/main" id="{8172849C-348B-4A9E-AB06-C5ADB95782AC}"/>
              </a:ext>
            </a:extLst>
          </p:cNvPr>
          <p:cNvSpPr/>
          <p:nvPr/>
        </p:nvSpPr>
        <p:spPr>
          <a:xfrm>
            <a:off x="3374040" y="6175920"/>
            <a:ext cx="415290" cy="46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B9580D98-ABB9-4933-9904-701E6DB969FE}"/>
              </a:ext>
            </a:extLst>
          </p:cNvPr>
          <p:cNvSpPr/>
          <p:nvPr/>
        </p:nvSpPr>
        <p:spPr>
          <a:xfrm>
            <a:off x="7347342" y="6202366"/>
            <a:ext cx="415290" cy="440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5AD3C43F-62E3-47D6-88B8-1BF511116286}"/>
              </a:ext>
            </a:extLst>
          </p:cNvPr>
          <p:cNvPicPr>
            <a:picLocks noChangeAspect="1"/>
          </p:cNvPicPr>
          <p:nvPr/>
        </p:nvPicPr>
        <p:blipFill>
          <a:blip r:embed="rId5"/>
          <a:stretch>
            <a:fillRect/>
          </a:stretch>
        </p:blipFill>
        <p:spPr>
          <a:xfrm>
            <a:off x="7347342" y="6185753"/>
            <a:ext cx="456724" cy="457200"/>
          </a:xfrm>
          <a:prstGeom prst="rect">
            <a:avLst/>
          </a:prstGeom>
        </p:spPr>
      </p:pic>
      <p:pic>
        <p:nvPicPr>
          <p:cNvPr id="12" name="Picture 11">
            <a:extLst>
              <a:ext uri="{FF2B5EF4-FFF2-40B4-BE49-F238E27FC236}">
                <a16:creationId xmlns:a16="http://schemas.microsoft.com/office/drawing/2014/main" id="{0388D583-2DFE-4A5C-91B9-E3212996AE43}"/>
              </a:ext>
            </a:extLst>
          </p:cNvPr>
          <p:cNvPicPr>
            <a:picLocks noChangeAspect="1"/>
          </p:cNvPicPr>
          <p:nvPr/>
        </p:nvPicPr>
        <p:blipFill>
          <a:blip r:embed="rId5"/>
          <a:stretch>
            <a:fillRect/>
          </a:stretch>
        </p:blipFill>
        <p:spPr>
          <a:xfrm>
            <a:off x="3353323" y="6193011"/>
            <a:ext cx="456724" cy="457200"/>
          </a:xfrm>
          <a:prstGeom prst="rect">
            <a:avLst/>
          </a:prstGeom>
        </p:spPr>
      </p:pic>
    </p:spTree>
    <p:extLst>
      <p:ext uri="{BB962C8B-B14F-4D97-AF65-F5344CB8AC3E}">
        <p14:creationId xmlns:p14="http://schemas.microsoft.com/office/powerpoint/2010/main" val="7993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1"/>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680F863F-4E4A-4446-833E-B1F97F3BA07B}"/>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3633347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48ED2D06-2B48-4194-9A48-7EB3701DC2F8}"/>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4013539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00CD5D32-171A-4C1C-99D2-052ABC24A4B2}"/>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375389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2" name="Picture 1">
            <a:extLst>
              <a:ext uri="{FF2B5EF4-FFF2-40B4-BE49-F238E27FC236}">
                <a16:creationId xmlns:a16="http://schemas.microsoft.com/office/drawing/2014/main" id="{53BD75C9-159B-4B76-864F-ACFFB04A103C}"/>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187054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2" name="Picture 1">
            <a:extLst>
              <a:ext uri="{FF2B5EF4-FFF2-40B4-BE49-F238E27FC236}">
                <a16:creationId xmlns:a16="http://schemas.microsoft.com/office/drawing/2014/main" id="{288AA344-A6CD-4BBF-9F0E-EB6878DEE1CA}"/>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3167886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5" name="Picture 4">
            <a:extLst>
              <a:ext uri="{FF2B5EF4-FFF2-40B4-BE49-F238E27FC236}">
                <a16:creationId xmlns:a16="http://schemas.microsoft.com/office/drawing/2014/main" id="{C7AAD0D7-AA8F-4074-B86F-D682A6A6B567}"/>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1504627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45E425-68C0-48F0-8B18-DFA134A1BC3A}"/>
              </a:ext>
            </a:extLst>
          </p:cNvPr>
          <p:cNvPicPr>
            <a:picLocks noChangeAspect="1"/>
          </p:cNvPicPr>
          <p:nvPr/>
        </p:nvPicPr>
        <p:blipFill>
          <a:blip r:embed="rId3"/>
          <a:stretch>
            <a:fillRect/>
          </a:stretch>
        </p:blipFill>
        <p:spPr>
          <a:xfrm>
            <a:off x="694944" y="1005840"/>
            <a:ext cx="10808208" cy="5760776"/>
          </a:xfrm>
          <a:prstGeom prst="rect">
            <a:avLst/>
          </a:prstGeom>
        </p:spPr>
      </p:pic>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spTree>
    <p:extLst>
      <p:ext uri="{BB962C8B-B14F-4D97-AF65-F5344CB8AC3E}">
        <p14:creationId xmlns:p14="http://schemas.microsoft.com/office/powerpoint/2010/main" val="3333359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5" name="Picture 4">
            <a:extLst>
              <a:ext uri="{FF2B5EF4-FFF2-40B4-BE49-F238E27FC236}">
                <a16:creationId xmlns:a16="http://schemas.microsoft.com/office/drawing/2014/main" id="{726ED01D-FC34-4C57-BDC3-5D79611D3A9C}"/>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1291310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351821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517D9-52C8-4250-A224-5645ECA8A70B}"/>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p:cNvSpPr txBox="1"/>
          <p:nvPr/>
        </p:nvSpPr>
        <p:spPr>
          <a:xfrm>
            <a:off x="2819400" y="825500"/>
            <a:ext cx="3213100" cy="1079500"/>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4"/>
          <a:stretch>
            <a:fillRect/>
          </a:stretch>
        </p:blipFill>
        <p:spPr>
          <a:xfrm>
            <a:off x="3291840" y="3657600"/>
            <a:ext cx="2287239" cy="1452880"/>
          </a:xfrm>
          <a:prstGeom prst="rect">
            <a:avLst/>
          </a:prstGeom>
        </p:spPr>
      </p:pic>
    </p:spTree>
    <p:extLst>
      <p:ext uri="{BB962C8B-B14F-4D97-AF65-F5344CB8AC3E}">
        <p14:creationId xmlns:p14="http://schemas.microsoft.com/office/powerpoint/2010/main" val="1017705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4015495818"/>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2372032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3959889867"/>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3004451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3000905838"/>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Tree>
    <p:extLst>
      <p:ext uri="{BB962C8B-B14F-4D97-AF65-F5344CB8AC3E}">
        <p14:creationId xmlns:p14="http://schemas.microsoft.com/office/powerpoint/2010/main" val="1094717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4045182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2217884861"/>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15" name="Rectangle 14"/>
          <p:cNvSpPr/>
          <p:nvPr/>
        </p:nvSpPr>
        <p:spPr>
          <a:xfrm>
            <a:off x="6568997" y="2225079"/>
            <a:ext cx="2564731" cy="42757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2852936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15" name="Rectangle 14"/>
          <p:cNvSpPr/>
          <p:nvPr/>
        </p:nvSpPr>
        <p:spPr>
          <a:xfrm>
            <a:off x="9067800" y="4037000"/>
            <a:ext cx="2692400" cy="2463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985858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53E7C4BC-0268-4C51-9705-4AC9F7B08451}"/>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751933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DB01ED5A-99BC-4E52-B452-607184A2BA4E}"/>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798041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2110C847-EF54-48AA-B124-40850E072EB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283058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F83DF1AF-E881-4EAF-9B1E-4DF1F80CF900}"/>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138605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Custom 3">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FFDF6A"/>
      </a:hlink>
      <a:folHlink>
        <a:srgbClr val="7F723D"/>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15764</TotalTime>
  <Words>5468</Words>
  <Application>Microsoft Office PowerPoint</Application>
  <PresentationFormat>Widescreen</PresentationFormat>
  <Paragraphs>874</Paragraphs>
  <Slides>114</Slides>
  <Notes>113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Arial Black</vt:lpstr>
      <vt:lpstr>Arial</vt:lpstr>
      <vt:lpstr>Calibri</vt:lpstr>
      <vt:lpstr>Courier New</vt:lpstr>
      <vt:lpstr>Cambria</vt:lpstr>
      <vt:lpstr>Rockwell</vt:lpstr>
      <vt:lpstr>Bauhaus 93</vt:lpstr>
      <vt:lpstr>Rockwell Condensed</vt:lpstr>
      <vt:lpstr>Wingdings</vt:lpstr>
      <vt:lpstr>Wood Type</vt:lpstr>
      <vt:lpstr>MemoryRanger Prevents Hijacking FILE_OBJECT structures in Windows Kernel </vt:lpstr>
      <vt:lpstr>WHOAMI</vt:lpstr>
      <vt:lpstr>Agenda</vt:lpstr>
      <vt:lpstr>Agenda</vt:lpstr>
      <vt:lpstr>Agenda</vt:lpstr>
      <vt:lpstr>Agenda</vt:lpstr>
      <vt:lpstr>Agenda</vt:lpstr>
      <vt:lpstr>PowerPoint Presentation</vt:lpstr>
      <vt:lpstr>PowerPoint Presentation</vt:lpstr>
      <vt:lpstr>ZwCreateFile routine</vt:lpstr>
      <vt:lpstr>ZwCreateFile routine</vt:lpstr>
      <vt:lpstr>PowerPoint Presentation</vt:lpstr>
      <vt:lpstr>PowerPoint Presentation</vt:lpstr>
      <vt:lpstr>PowerPoint Presentation</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Just 4 crucial fields for FILES hijacking</vt:lpstr>
      <vt:lpstr>THE attack</vt:lpstr>
      <vt:lpstr>THE attack</vt:lpstr>
      <vt:lpstr>PowerPoint Presentation</vt:lpstr>
      <vt:lpstr>The Analysis of the attack</vt:lpstr>
      <vt:lpstr>The Analysis of the attack</vt:lpstr>
      <vt:lpstr>The Analysis of the attack</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Windows kernel memory</vt:lpstr>
      <vt:lpstr>Windows kernel memory</vt:lpstr>
      <vt:lpstr>Windows kernel memory</vt:lpstr>
      <vt:lpstr>Windows kernel memory</vt:lpstr>
      <vt:lpstr>Processing memory access: EPT feature</vt:lpstr>
      <vt:lpstr>Processing memory access: EPT feature</vt:lpstr>
      <vt:lpstr>Processing memory access: EPT feature</vt:lpstr>
      <vt:lpstr>Processing memory access: EPT feature</vt:lpstr>
      <vt:lpstr>EPT Paging structures</vt:lpstr>
      <vt:lpstr>EPT Paging structures</vt:lpstr>
      <vt:lpstr>EPT main features</vt:lpstr>
      <vt:lpstr>EPT main features</vt:lpstr>
      <vt:lpstr>EPT main features</vt:lpstr>
      <vt:lpstr>EPT main features</vt:lpstr>
      <vt:lpstr>EPT main features</vt:lpstr>
      <vt:lpstr>EPT main features</vt:lpstr>
      <vt:lpstr>EPT main features</vt:lpstr>
      <vt:lpstr>Windows kernel memory</vt:lpstr>
      <vt:lpstr>Windows kernel memory</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Demo: Preventing the hijacking</vt:lpstr>
      <vt:lpstr>Demo: Preventing the hijacking</vt:lpstr>
      <vt:lpstr>PowerPoint Presentation</vt:lpstr>
      <vt:lpstr>Demo: Preventing the hijacking</vt:lpstr>
      <vt:lpstr>Demo: Preventing the hijacking</vt:lpstr>
      <vt:lpstr>PowerPoint Presentation</vt:lpstr>
      <vt:lpstr>Memory Ranger architecture</vt:lpstr>
      <vt:lpstr>Memory Ranger architecture</vt:lpstr>
      <vt:lpstr>Memory Ranger architecture</vt:lpstr>
      <vt:lpstr>Memory Ranger architecture</vt:lpstr>
      <vt:lpstr>Memory Ranger architecture</vt:lpstr>
      <vt:lpstr>Memory Ranger architecture</vt:lpstr>
      <vt:lpstr>Memory Ranger architecture</vt:lpstr>
      <vt:lpstr>Memory Ranger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Conclusion</vt:lpstr>
      <vt:lpstr>PowerPoint Presentation</vt:lpstr>
      <vt:lpstr>Memory Ranger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ranger</dc:title>
  <dc:creator>Korkin Igor</dc:creator>
  <cp:lastModifiedBy>Igor Korkin</cp:lastModifiedBy>
  <cp:revision>1005</cp:revision>
  <dcterms:created xsi:type="dcterms:W3CDTF">2018-08-08T14:38:45Z</dcterms:created>
  <dcterms:modified xsi:type="dcterms:W3CDTF">2019-05-14T23:59:35Z</dcterms:modified>
</cp:coreProperties>
</file>